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handoutMasterIdLst>
    <p:handoutMasterId r:id="rId91"/>
  </p:handoutMasterIdLst>
  <p:sldIdLst>
    <p:sldId id="257" r:id="rId2"/>
    <p:sldId id="408" r:id="rId3"/>
    <p:sldId id="409" r:id="rId4"/>
    <p:sldId id="410" r:id="rId5"/>
    <p:sldId id="411" r:id="rId6"/>
    <p:sldId id="412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330" r:id="rId15"/>
    <p:sldId id="331" r:id="rId16"/>
    <p:sldId id="332" r:id="rId17"/>
    <p:sldId id="406" r:id="rId18"/>
    <p:sldId id="407" r:id="rId19"/>
    <p:sldId id="334" r:id="rId20"/>
    <p:sldId id="333" r:id="rId21"/>
    <p:sldId id="340" r:id="rId22"/>
    <p:sldId id="341" r:id="rId23"/>
    <p:sldId id="342" r:id="rId24"/>
    <p:sldId id="335" r:id="rId25"/>
    <p:sldId id="337" r:id="rId26"/>
    <p:sldId id="338" r:id="rId27"/>
    <p:sldId id="339" r:id="rId28"/>
    <p:sldId id="336" r:id="rId29"/>
    <p:sldId id="343" r:id="rId30"/>
    <p:sldId id="344" r:id="rId31"/>
    <p:sldId id="345" r:id="rId32"/>
    <p:sldId id="347" r:id="rId33"/>
    <p:sldId id="371" r:id="rId34"/>
    <p:sldId id="372" r:id="rId35"/>
    <p:sldId id="348" r:id="rId36"/>
    <p:sldId id="349" r:id="rId37"/>
    <p:sldId id="346" r:id="rId38"/>
    <p:sldId id="350" r:id="rId39"/>
    <p:sldId id="351" r:id="rId40"/>
    <p:sldId id="352" r:id="rId41"/>
    <p:sldId id="353" r:id="rId42"/>
    <p:sldId id="354" r:id="rId43"/>
    <p:sldId id="355" r:id="rId44"/>
    <p:sldId id="356" r:id="rId45"/>
    <p:sldId id="357" r:id="rId46"/>
    <p:sldId id="358" r:id="rId47"/>
    <p:sldId id="359" r:id="rId48"/>
    <p:sldId id="360" r:id="rId49"/>
    <p:sldId id="362" r:id="rId50"/>
    <p:sldId id="361" r:id="rId51"/>
    <p:sldId id="363" r:id="rId52"/>
    <p:sldId id="365" r:id="rId53"/>
    <p:sldId id="364" r:id="rId54"/>
    <p:sldId id="366" r:id="rId55"/>
    <p:sldId id="367" r:id="rId56"/>
    <p:sldId id="369" r:id="rId57"/>
    <p:sldId id="399" r:id="rId58"/>
    <p:sldId id="401" r:id="rId59"/>
    <p:sldId id="400" r:id="rId60"/>
    <p:sldId id="368" r:id="rId61"/>
    <p:sldId id="370" r:id="rId62"/>
    <p:sldId id="373" r:id="rId63"/>
    <p:sldId id="374" r:id="rId64"/>
    <p:sldId id="375" r:id="rId65"/>
    <p:sldId id="377" r:id="rId66"/>
    <p:sldId id="378" r:id="rId67"/>
    <p:sldId id="382" r:id="rId68"/>
    <p:sldId id="379" r:id="rId69"/>
    <p:sldId id="383" r:id="rId70"/>
    <p:sldId id="380" r:id="rId71"/>
    <p:sldId id="381" r:id="rId72"/>
    <p:sldId id="384" r:id="rId73"/>
    <p:sldId id="385" r:id="rId74"/>
    <p:sldId id="386" r:id="rId75"/>
    <p:sldId id="387" r:id="rId76"/>
    <p:sldId id="388" r:id="rId77"/>
    <p:sldId id="389" r:id="rId78"/>
    <p:sldId id="390" r:id="rId79"/>
    <p:sldId id="391" r:id="rId80"/>
    <p:sldId id="392" r:id="rId81"/>
    <p:sldId id="393" r:id="rId82"/>
    <p:sldId id="394" r:id="rId83"/>
    <p:sldId id="395" r:id="rId84"/>
    <p:sldId id="397" r:id="rId85"/>
    <p:sldId id="398" r:id="rId86"/>
    <p:sldId id="402" r:id="rId87"/>
    <p:sldId id="403" r:id="rId88"/>
    <p:sldId id="404" r:id="rId89"/>
    <p:sldId id="405" r:id="rId90"/>
  </p:sldIdLst>
  <p:sldSz cx="9144000" cy="6858000" type="screen4x3"/>
  <p:notesSz cx="7099300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5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1" d="100"/>
          <a:sy n="51" d="100"/>
        </p:scale>
        <p:origin x="2928" y="78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bg-BG" altLang="en-U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bg-BG" altLang="en-US"/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011A3ECD-101F-46B3-8758-9999B3355D58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130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bg-BG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bg-BG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FE49B6A-244F-4F21-8A40-33C95AFAA2D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1431005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184178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420422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660908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492129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dirty="0" smtClean="0"/>
            </a:lvl1pPr>
          </a:lstStyle>
          <a:p>
            <a:pPr>
              <a:defRPr/>
            </a:pPr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47206516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596771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7122668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7195977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067495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691444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313" y="6245225"/>
            <a:ext cx="82073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altLang="en-US"/>
              <a:t>Hristo Krushkov: </a:t>
            </a:r>
            <a:r>
              <a:rPr lang="en-GB" altLang="en-US"/>
              <a:t>Introduction to the Object Pascal Language.</a:t>
            </a:r>
            <a:r>
              <a:rPr lang="bg-BG" altLang="en-US"/>
              <a:t> 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2" r:id="rId1"/>
    <p:sldLayoutId id="2147483673" r:id="rId2"/>
    <p:sldLayoutId id="2147483674" r:id="rId3"/>
    <p:sldLayoutId id="2147483675" r:id="rId4"/>
    <p:sldLayoutId id="2147483676" r:id="rId5"/>
    <p:sldLayoutId id="2147483683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/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4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836613"/>
            <a:ext cx="7772400" cy="1582737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Програмиране с </a:t>
            </a:r>
            <a:r>
              <a:rPr lang="en-GB" altLang="en-US" dirty="0" err="1" smtClean="0"/>
              <a:t>Dephi</a:t>
            </a:r>
            <a:endParaRPr lang="en-GB" altLang="en-US" dirty="0" smtClean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476375" y="3213100"/>
            <a:ext cx="6983413" cy="287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1800" b="1" dirty="0" smtClean="0"/>
              <a:t>доц. д-р Христо Крушков</a:t>
            </a:r>
            <a:endParaRPr lang="en-US" altLang="en-US" sz="1800" b="1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1800" b="1" dirty="0" smtClean="0"/>
              <a:t>гл. ас. д-р Мариана Крушкова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bg-BG" altLang="en-US" sz="1800" b="1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1800" b="1" dirty="0" smtClean="0"/>
              <a:t>Катедра Софтуерни технологии</a:t>
            </a:r>
            <a:endParaRPr lang="en-US" altLang="en-US" sz="1800" b="1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u-RU" altLang="en-US" sz="1800" b="1" dirty="0" smtClean="0"/>
              <a:t>Факултет по математика и информатика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ru-RU" altLang="en-US" sz="1800" b="1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1800" b="1" dirty="0" smtClean="0"/>
              <a:t>Пловдивския университет „Паисий Хилендарски</a:t>
            </a:r>
            <a:r>
              <a:rPr lang="en-US" altLang="en-US" sz="1800" b="1" dirty="0" smtClean="0"/>
              <a:t>”</a:t>
            </a:r>
            <a:endParaRPr lang="bg-BG" altLang="en-US" sz="1800" b="1" dirty="0" smtClean="0"/>
          </a:p>
          <a:p>
            <a:pPr eaLnBrk="1" hangingPunct="1">
              <a:defRPr/>
            </a:pPr>
            <a:endParaRPr lang="en-US" altLang="en-US" sz="1800" b="1" dirty="0" smtClean="0"/>
          </a:p>
          <a:p>
            <a:pPr eaLnBrk="1" hangingPunct="1">
              <a:defRPr/>
            </a:pPr>
            <a:endParaRPr lang="bg-BG" altLang="en-US" dirty="0" smtClean="0"/>
          </a:p>
        </p:txBody>
      </p:sp>
      <p:pic>
        <p:nvPicPr>
          <p:cNvPr id="5125" name="Picture 4" descr="Pictur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573463"/>
            <a:ext cx="19812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/>
              <a:t>Парадигми в програмирането 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bg-BG" altLang="en-US" sz="4000" dirty="0"/>
              <a:t>	</a:t>
            </a:r>
            <a:r>
              <a:rPr lang="bg-BG" altLang="en-US" sz="4000" dirty="0">
                <a:solidFill>
                  <a:schemeClr val="folHlink"/>
                </a:solidFill>
              </a:rPr>
              <a:t>Парадигмата</a:t>
            </a:r>
            <a:r>
              <a:rPr lang="bg-BG" altLang="en-US" sz="4000" dirty="0"/>
              <a:t> (</a:t>
            </a:r>
            <a:r>
              <a:rPr lang="bg-BG" altLang="en-US" sz="4000" dirty="0">
                <a:solidFill>
                  <a:srgbClr val="FFFF00"/>
                </a:solidFill>
              </a:rPr>
              <a:t>от гр. </a:t>
            </a:r>
            <a:r>
              <a:rPr lang="bg-BG" altLang="en-US" sz="4000">
                <a:solidFill>
                  <a:srgbClr val="FFFF00"/>
                </a:solidFill>
              </a:rPr>
              <a:t>пример, </a:t>
            </a:r>
            <a:r>
              <a:rPr lang="bg-BG" altLang="en-US" sz="4000" smtClean="0">
                <a:solidFill>
                  <a:srgbClr val="FFFF00"/>
                </a:solidFill>
              </a:rPr>
              <a:t>образец</a:t>
            </a:r>
            <a:r>
              <a:rPr lang="en-US" altLang="en-US" sz="4000" dirty="0"/>
              <a:t>)</a:t>
            </a:r>
            <a:r>
              <a:rPr lang="bg-BG" altLang="en-US" sz="4000" dirty="0"/>
              <a:t> на програмиране представя (и определя) концепцията на проектиране, конструиране и изпълнение на една програма.</a:t>
            </a:r>
            <a:r>
              <a:rPr lang="bg-BG" altLang="en-US" dirty="0"/>
              <a:t> </a:t>
            </a:r>
          </a:p>
          <a:p>
            <a:endParaRPr lang="bg-BG" altLang="en-US" dirty="0"/>
          </a:p>
        </p:txBody>
      </p:sp>
    </p:spTree>
    <p:extLst>
      <p:ext uri="{BB962C8B-B14F-4D97-AF65-F5344CB8AC3E}">
        <p14:creationId xmlns:p14="http://schemas.microsoft.com/office/powerpoint/2010/main" val="26321768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b="1"/>
              <a:t>Процедурна</a:t>
            </a:r>
            <a:r>
              <a:rPr lang="bg-BG" altLang="en-US"/>
              <a:t> парадигма,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altLang="en-US"/>
              <a:t>програмата е алгоритъм, който се прилага върху набор от входни данни до получаването на определен резултат</a:t>
            </a:r>
          </a:p>
          <a:p>
            <a:r>
              <a:rPr lang="bg-BG" altLang="en-US"/>
              <a:t>алгоритъмът е последователност от инструкции (нареждания – указва как да се постъпи), за получаване на резултата (императивен стил)</a:t>
            </a:r>
          </a:p>
        </p:txBody>
      </p:sp>
    </p:spTree>
    <p:extLst>
      <p:ext uri="{BB962C8B-B14F-4D97-AF65-F5344CB8AC3E}">
        <p14:creationId xmlns:p14="http://schemas.microsoft.com/office/powerpoint/2010/main" val="23070808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b="1"/>
              <a:t>Функционална</a:t>
            </a:r>
            <a:r>
              <a:rPr lang="bg-BG" altLang="en-US"/>
              <a:t> парадигма 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altLang="en-US"/>
              <a:t>резултатът се дефинира като функция на входните данни, които от своя страна също могат да бъдат функции (дори същите)</a:t>
            </a:r>
          </a:p>
          <a:p>
            <a:r>
              <a:rPr lang="bg-BG" altLang="en-US"/>
              <a:t>страничните ефекти при тези функции са изчистени</a:t>
            </a:r>
          </a:p>
          <a:p>
            <a:pPr>
              <a:buFont typeface="Wingdings" panose="05000000000000000000" pitchFamily="2" charset="2"/>
              <a:buNone/>
            </a:pPr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7673923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b="1"/>
              <a:t>Функционална</a:t>
            </a:r>
            <a:r>
              <a:rPr lang="bg-BG" altLang="en-US"/>
              <a:t> парадигма 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altLang="en-US"/>
              <a:t>програмите обработват изрази, чиито стойности се търсят. </a:t>
            </a:r>
          </a:p>
          <a:p>
            <a:r>
              <a:rPr lang="bg-BG" altLang="en-US"/>
              <a:t>стилът е декларативен, защото не се инструктира изпълнителят как да постъпи, а му се съобщава какво е това, което се търси. </a:t>
            </a:r>
          </a:p>
        </p:txBody>
      </p:sp>
    </p:spTree>
    <p:extLst>
      <p:ext uri="{BB962C8B-B14F-4D97-AF65-F5344CB8AC3E}">
        <p14:creationId xmlns:p14="http://schemas.microsoft.com/office/powerpoint/2010/main" val="455028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b="1"/>
              <a:t>Логическа</a:t>
            </a:r>
            <a:r>
              <a:rPr lang="bg-BG" altLang="en-US"/>
              <a:t> парадигма 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altLang="en-US" sz="2800"/>
              <a:t>проблемната област на задачата се дефинира като съвкупност от факти и правила</a:t>
            </a:r>
          </a:p>
          <a:p>
            <a:r>
              <a:rPr lang="bg-BG" altLang="en-US" sz="2800"/>
              <a:t>резултатът се получава като отговор на въпрос, зададен към базата от факти и правила</a:t>
            </a:r>
          </a:p>
          <a:p>
            <a:r>
              <a:rPr lang="bg-BG" altLang="en-US" sz="2800"/>
              <a:t>този отговор се генерира автоматично на основата на логически извод посредством т.нар. “метод на резолюцията”. </a:t>
            </a:r>
          </a:p>
        </p:txBody>
      </p:sp>
    </p:spTree>
    <p:extLst>
      <p:ext uri="{BB962C8B-B14F-4D97-AF65-F5344CB8AC3E}">
        <p14:creationId xmlns:p14="http://schemas.microsoft.com/office/powerpoint/2010/main" val="11031763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b="1"/>
              <a:t>Логическа</a:t>
            </a:r>
            <a:r>
              <a:rPr lang="bg-BG" altLang="en-US"/>
              <a:t> парадигма 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altLang="en-US"/>
              <a:t>няма първоначално обособяване на входни и изходни данни, а само отношения между данни</a:t>
            </a:r>
          </a:p>
          <a:p>
            <a:r>
              <a:rPr lang="bg-BG" altLang="en-US"/>
              <a:t>стилът и в този случай е декларативен, защото не се инструктира изпълнителят как да постъпи, а се описват ситуации и се задават въпроси. </a:t>
            </a:r>
          </a:p>
        </p:txBody>
      </p:sp>
    </p:spTree>
    <p:extLst>
      <p:ext uri="{BB962C8B-B14F-4D97-AF65-F5344CB8AC3E}">
        <p14:creationId xmlns:p14="http://schemas.microsoft.com/office/powerpoint/2010/main" val="34134942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sz="4000" b="1"/>
              <a:t>Обектноориентирано</a:t>
            </a:r>
            <a:r>
              <a:rPr lang="bg-BG" altLang="en-US" sz="4000"/>
              <a:t> програмиране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bg-BG" altLang="en-US"/>
              <a:t>и при трите парадигми могат да се въведат структури, наречени обекти</a:t>
            </a:r>
          </a:p>
          <a:p>
            <a:pPr>
              <a:lnSpc>
                <a:spcPct val="90000"/>
              </a:lnSpc>
            </a:pPr>
            <a:r>
              <a:rPr lang="bg-BG" altLang="en-US"/>
              <a:t>обектите са концептуално изградени самостоятелни единици, които имат собствена структура и поведение. </a:t>
            </a:r>
          </a:p>
          <a:p>
            <a:pPr>
              <a:lnSpc>
                <a:spcPct val="90000"/>
              </a:lnSpc>
            </a:pPr>
            <a:r>
              <a:rPr lang="bg-BG" altLang="en-US"/>
              <a:t>обектите си взаимодействуват посредством предаване на съобщения и се групират в класове.</a:t>
            </a:r>
          </a:p>
        </p:txBody>
      </p:sp>
    </p:spTree>
    <p:extLst>
      <p:ext uri="{BB962C8B-B14F-4D97-AF65-F5344CB8AC3E}">
        <p14:creationId xmlns:p14="http://schemas.microsoft.com/office/powerpoint/2010/main" val="21227585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sz="4000" b="1"/>
              <a:t>Обектноориентирано</a:t>
            </a:r>
            <a:r>
              <a:rPr lang="bg-BG" altLang="en-US" sz="4000"/>
              <a:t> програмиране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altLang="en-US"/>
              <a:t>класовете могат да се организират в йерархия </a:t>
            </a:r>
          </a:p>
          <a:p>
            <a:r>
              <a:rPr lang="bg-BG" altLang="en-US"/>
              <a:t>по този начин, езици за програмиране, които са процедурни, логически или функционални стават обектноориентирани. </a:t>
            </a:r>
          </a:p>
        </p:txBody>
      </p:sp>
    </p:spTree>
    <p:extLst>
      <p:ext uri="{BB962C8B-B14F-4D97-AF65-F5344CB8AC3E}">
        <p14:creationId xmlns:p14="http://schemas.microsoft.com/office/powerpoint/2010/main" val="30420959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b="1"/>
              <a:t>Стил</a:t>
            </a:r>
            <a:r>
              <a:rPr lang="bg-BG" altLang="en-US"/>
              <a:t> на програмиране 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bg-BG" altLang="en-US"/>
              <a:t>	Избор на определени </a:t>
            </a:r>
            <a:r>
              <a:rPr lang="bg-BG" altLang="en-US" b="1">
                <a:solidFill>
                  <a:schemeClr val="folHlink"/>
                </a:solidFill>
              </a:rPr>
              <a:t>концепции</a:t>
            </a:r>
            <a:r>
              <a:rPr lang="bg-BG" altLang="en-US"/>
              <a:t> за представяне на предметната област и проблема, който се решава (процедурна, логическа, функционална парадигма), </a:t>
            </a:r>
            <a:r>
              <a:rPr lang="bg-BG" altLang="en-US" b="1">
                <a:solidFill>
                  <a:schemeClr val="folHlink"/>
                </a:solidFill>
              </a:rPr>
              <a:t>алгоритми</a:t>
            </a:r>
            <a:r>
              <a:rPr lang="bg-BG" altLang="en-US"/>
              <a:t> (последователни, паралелни, обработващи събития) и </a:t>
            </a:r>
            <a:r>
              <a:rPr lang="bg-BG" altLang="en-US" b="1">
                <a:solidFill>
                  <a:schemeClr val="folHlink"/>
                </a:solidFill>
              </a:rPr>
              <a:t>средства</a:t>
            </a:r>
            <a:r>
              <a:rPr lang="bg-BG" altLang="en-US"/>
              <a:t> (визуални компоненти, обекти) с цел – реализиране на софтуерна система </a:t>
            </a:r>
          </a:p>
        </p:txBody>
      </p:sp>
    </p:spTree>
    <p:extLst>
      <p:ext uri="{BB962C8B-B14F-4D97-AF65-F5344CB8AC3E}">
        <p14:creationId xmlns:p14="http://schemas.microsoft.com/office/powerpoint/2010/main" val="3139035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graphicFrame>
        <p:nvGraphicFramePr>
          <p:cNvPr id="72987" name="Group 283"/>
          <p:cNvGraphicFramePr>
            <a:graphicFrameLocks noGrp="1"/>
          </p:cNvGraphicFramePr>
          <p:nvPr/>
        </p:nvGraphicFramePr>
        <p:xfrm>
          <a:off x="107950" y="188913"/>
          <a:ext cx="9036050" cy="5971224"/>
        </p:xfrm>
        <a:graphic>
          <a:graphicData uri="http://schemas.openxmlformats.org/drawingml/2006/table">
            <a:tbl>
              <a:tblPr/>
              <a:tblGrid>
                <a:gridCol w="1439863"/>
                <a:gridCol w="3186112"/>
                <a:gridCol w="2143125"/>
                <a:gridCol w="2266950"/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Парадигми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64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Стил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Императивен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Декларативен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54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Процедурна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Логическа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Функционална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7068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Фортран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Fortran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Кобол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Cobol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/1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Бейсик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Basic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Паскал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Pascal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Модула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Modula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Пролог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Prolog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Лисп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Lisp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Clean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FP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Haskell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Hope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Miranda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LML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SML</a:t>
                      </a:r>
                      <a:endParaRPr kumimoji="0" lang="en-US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1125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468313" y="6453335"/>
            <a:ext cx="8207375" cy="268139"/>
          </a:xfrm>
        </p:spPr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graphicFrame>
        <p:nvGraphicFramePr>
          <p:cNvPr id="74053" name="Group 3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02669"/>
              </p:ext>
            </p:extLst>
          </p:nvPr>
        </p:nvGraphicFramePr>
        <p:xfrm>
          <a:off x="111125" y="188913"/>
          <a:ext cx="8997950" cy="6056312"/>
        </p:xfrm>
        <a:graphic>
          <a:graphicData uri="http://schemas.openxmlformats.org/drawingml/2006/table">
            <a:tbl>
              <a:tblPr/>
              <a:tblGrid>
                <a:gridCol w="1147763"/>
                <a:gridCol w="3241675"/>
                <a:gridCol w="2676525"/>
                <a:gridCol w="1931987"/>
              </a:tblGrid>
              <a:tr h="72514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Парадигми</a:t>
                      </a:r>
                      <a:endParaRPr kumimoji="0" lang="bg-BG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0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Стил</a:t>
                      </a:r>
                      <a:endParaRPr kumimoji="0" lang="bg-BG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Императивен</a:t>
                      </a:r>
                      <a:endParaRPr kumimoji="0" lang="bg-BG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Декларативен</a:t>
                      </a:r>
                      <a:endParaRPr kumimoji="0" lang="bg-BG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0823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Процедурна</a:t>
                      </a:r>
                      <a:endParaRPr kumimoji="0" lang="bg-BG" altLang="en-US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Логическа</a:t>
                      </a:r>
                      <a:endParaRPr kumimoji="0" lang="bg-BG" altLang="en-US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Функцио-нална</a:t>
                      </a:r>
                      <a:endParaRPr kumimoji="0" lang="bg-BG" altLang="en-US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8520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Обектноориентиран</a:t>
                      </a:r>
                      <a:endParaRPr kumimoji="0" lang="bg-BG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Симула (</a:t>
                      </a:r>
                      <a:r>
                        <a:rPr kumimoji="0" lang="en-US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Simula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Смолток (</a:t>
                      </a:r>
                      <a:r>
                        <a:rPr kumimoji="0" lang="en-US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SmallTalk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Си++ (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++)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ТП, БП (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BP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Object Pascal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BETA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DRAGOON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Emerald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Eiffel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Self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Java</a:t>
                      </a:r>
                      <a:endParaRPr kumimoji="0" lang="en-US" altLang="en-US" sz="4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Пролог ++</a:t>
                      </a:r>
                    </a:p>
                    <a:p>
                      <a:pPr marL="0" marR="0" lvl="0" indent="2698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Prolog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++)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ESP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Extended Self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containing Prolog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CESP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Common ESP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Oblog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Objlog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Eglog</a:t>
                      </a:r>
                      <a:endParaRPr kumimoji="0" lang="en-US" altLang="en-US" sz="4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Flavors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LOOPS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Lisp OO</a:t>
                      </a:r>
                      <a:endParaRPr kumimoji="0" lang="bg-BG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progr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system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CLOS</a:t>
                      </a:r>
                      <a:endParaRPr kumimoji="0" lang="bg-BG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Common</a:t>
                      </a:r>
                      <a:endParaRPr kumimoji="0" lang="bg-BG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Lisp Object</a:t>
                      </a:r>
                      <a:endParaRPr kumimoji="0" lang="bg-BG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System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bg-BG" altLang="en-US" sz="4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93025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 dirty="0"/>
              <a:t>Програмиране с </a:t>
            </a:r>
            <a:r>
              <a:rPr lang="en-US" altLang="en-US" dirty="0" err="1"/>
              <a:t>Dephi</a:t>
            </a:r>
            <a:endParaRPr lang="bg-BG" altLang="en-US" dirty="0"/>
          </a:p>
        </p:txBody>
      </p:sp>
      <p:graphicFrame>
        <p:nvGraphicFramePr>
          <p:cNvPr id="74886" name="Group 134"/>
          <p:cNvGraphicFramePr>
            <a:graphicFrameLocks noGrp="1"/>
          </p:cNvGraphicFramePr>
          <p:nvPr/>
        </p:nvGraphicFramePr>
        <p:xfrm>
          <a:off x="93663" y="158750"/>
          <a:ext cx="8893175" cy="6079173"/>
        </p:xfrm>
        <a:graphic>
          <a:graphicData uri="http://schemas.openxmlformats.org/drawingml/2006/table">
            <a:tbl>
              <a:tblPr/>
              <a:tblGrid>
                <a:gridCol w="2462212"/>
                <a:gridCol w="2520950"/>
                <a:gridCol w="2519363"/>
                <a:gridCol w="1390650"/>
              </a:tblGrid>
              <a:tr h="6461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Парадигми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77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Стил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Императивен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Декларативен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19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Процедурна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Логическа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Функционална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363788"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Обектно-Ориентиран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Паралелен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Parlog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++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Polka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POOL</a:t>
                      </a:r>
                      <a:endParaRPr kumimoji="0" lang="bg-BG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Paralel Object Oriented</a:t>
                      </a:r>
                      <a:endParaRPr kumimoji="0" lang="bg-BG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Language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15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Паралелен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99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 (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Ada</a:t>
                      </a:r>
                      <a:r>
                        <a:rPr kumimoji="0" lang="bg-BG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kumimoji="0" lang="bg-BG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Parlog</a:t>
                      </a:r>
                      <a:endParaRPr kumimoji="0" lang="en-US" altLang="en-US" sz="4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endParaRPr kumimoji="0" lang="bg-BG" altLang="en-US" sz="5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7144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ПАСКАЛ – началото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en-US" dirty="0" smtClean="0"/>
              <a:t>Разработен през 1970 г. от Никлаус Вирт, Швейцарски федерален институт по технологии, Цюрих </a:t>
            </a:r>
          </a:p>
          <a:p>
            <a:pPr lvl="1" eaLnBrk="1" hangingPunct="1">
              <a:defRPr/>
            </a:pPr>
            <a:r>
              <a:rPr lang="ru-RU" altLang="en-US" dirty="0" smtClean="0"/>
              <a:t>въз основа на ALGOL </a:t>
            </a:r>
          </a:p>
          <a:p>
            <a:pPr lvl="1" eaLnBrk="1" hangingPunct="1">
              <a:defRPr/>
            </a:pPr>
            <a:r>
              <a:rPr lang="ru-RU" altLang="en-US" dirty="0" smtClean="0"/>
              <a:t>императивен език за процедурно програмиране</a:t>
            </a:r>
          </a:p>
          <a:p>
            <a:pPr lvl="1" eaLnBrk="1" hangingPunct="1">
              <a:defRPr/>
            </a:pPr>
            <a:r>
              <a:rPr lang="ru-RU" altLang="en-US" dirty="0" smtClean="0"/>
              <a:t>структурно програмиране </a:t>
            </a:r>
          </a:p>
          <a:p>
            <a:pPr lvl="1" eaLnBrk="1" hangingPunct="1">
              <a:defRPr/>
            </a:pPr>
            <a:r>
              <a:rPr lang="ru-RU" altLang="en-US" dirty="0" smtClean="0"/>
              <a:t>алгоритми </a:t>
            </a:r>
            <a:r>
              <a:rPr lang="ru-RU" altLang="en-US" dirty="0"/>
              <a:t>+ структури данни </a:t>
            </a:r>
            <a:r>
              <a:rPr lang="ru-RU" altLang="en-US" dirty="0" smtClean="0"/>
              <a:t>= програми 1975</a:t>
            </a: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ПАСКАЛ наследници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4672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Modula, Modula – 2</a:t>
            </a:r>
          </a:p>
          <a:p>
            <a:pPr lvl="1" eaLnBrk="1" hangingPunct="1">
              <a:defRPr/>
            </a:pPr>
            <a:r>
              <a:rPr lang="bg-BG" altLang="en-US" dirty="0" smtClean="0"/>
              <a:t>Модулна система</a:t>
            </a:r>
          </a:p>
          <a:p>
            <a:pPr lvl="1" eaLnBrk="1" hangingPunct="1">
              <a:defRPr/>
            </a:pPr>
            <a:r>
              <a:rPr lang="bg-BG" altLang="en-US" dirty="0" smtClean="0"/>
              <a:t>модул  за дефиниции (за експорт)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реализационен модул (работни код)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ru-RU" altLang="en-US" dirty="0" smtClean="0"/>
              <a:t>поддръжка на multiprogramming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Oberon (Oberon-1, Oberon-2)</a:t>
            </a:r>
          </a:p>
          <a:p>
            <a:pPr lvl="1" eaLnBrk="1" hangingPunct="1">
              <a:defRPr/>
            </a:pPr>
            <a:r>
              <a:rPr lang="bg-BG" altLang="en-US" dirty="0" smtClean="0"/>
              <a:t>обектно ориентирано програмиране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ru-RU" altLang="en-US" dirty="0" smtClean="0"/>
              <a:t>отворени масиви на база указатели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lvl="1" eaLnBrk="1" hangingPunct="1">
              <a:defRPr/>
            </a:pP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BORLAND </a:t>
            </a:r>
            <a:r>
              <a:rPr lang="bg-BG" altLang="en-US" dirty="0" smtClean="0"/>
              <a:t>продукти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79563"/>
            <a:ext cx="82296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dirty="0" smtClean="0"/>
              <a:t>Turbo</a:t>
            </a:r>
            <a:r>
              <a:rPr lang="bg-BG" altLang="en-US" dirty="0" smtClean="0"/>
              <a:t> Pascal </a:t>
            </a:r>
            <a:r>
              <a:rPr lang="en-US" altLang="en-US" dirty="0" smtClean="0"/>
              <a:t>- </a:t>
            </a:r>
            <a:r>
              <a:rPr lang="bg-BG" altLang="en-US" dirty="0" smtClean="0"/>
              <a:t>20 ноември, 1983 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Integrated Development Environment (IDE)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TP 4.0 – Units (</a:t>
            </a:r>
            <a:r>
              <a:rPr lang="bg-BG" altLang="en-US" dirty="0" smtClean="0"/>
              <a:t>разделна компилация</a:t>
            </a:r>
            <a:r>
              <a:rPr lang="en-US" altLang="en-US" dirty="0" smtClean="0"/>
              <a:t>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TP 5.0 – </a:t>
            </a:r>
            <a:r>
              <a:rPr lang="ru-RU" altLang="en-US" dirty="0" smtClean="0"/>
              <a:t>Интегриран дебъгер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TP 5.5 – </a:t>
            </a:r>
            <a:r>
              <a:rPr lang="bg-BG" altLang="en-US" dirty="0" smtClean="0"/>
              <a:t>ООП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Borland Pascal (DOS, Windows 3.x)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Borland Pascal </a:t>
            </a:r>
            <a:r>
              <a:rPr lang="bg-BG" altLang="en-US" dirty="0" smtClean="0"/>
              <a:t>за </a:t>
            </a:r>
            <a:r>
              <a:rPr lang="en-US" altLang="en-US" dirty="0" smtClean="0"/>
              <a:t>Windows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DELPHI – 1995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KYLIX (</a:t>
            </a:r>
            <a:r>
              <a:rPr lang="bg-BG" altLang="en-US" dirty="0" smtClean="0"/>
              <a:t>за </a:t>
            </a:r>
            <a:r>
              <a:rPr lang="en-US" altLang="en-US" dirty="0" smtClean="0"/>
              <a:t>Linux)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Borland </a:t>
            </a:r>
            <a:r>
              <a:rPr lang="en-US" altLang="en-US" dirty="0"/>
              <a:t>Delphi 7</a:t>
            </a:r>
            <a:endParaRPr lang="bg-BG" altLang="en-US" dirty="0" smtClean="0"/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79563"/>
            <a:ext cx="82296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август 2002</a:t>
            </a:r>
            <a:r>
              <a:rPr lang="en-US" altLang="en-US" dirty="0" smtClean="0"/>
              <a:t>	</a:t>
            </a:r>
            <a:r>
              <a:rPr lang="bg-BG" altLang="en-US" dirty="0" smtClean="0"/>
              <a:t> </a:t>
            </a:r>
            <a:r>
              <a:rPr lang="bg-BG" altLang="en-US" dirty="0"/>
              <a:t>г</a:t>
            </a:r>
            <a:r>
              <a:rPr lang="bg-BG" altLang="en-US" dirty="0" smtClean="0"/>
              <a:t>.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най-използваната версия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dirty="0" smtClean="0"/>
              <a:t>стабилност</a:t>
            </a:r>
            <a:endParaRPr lang="bg-BG" dirty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dirty="0" smtClean="0"/>
              <a:t>бързина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dirty="0"/>
              <a:t>н</a:t>
            </a:r>
            <a:r>
              <a:rPr lang="bg-BG" dirty="0" smtClean="0"/>
              <a:t>иски </a:t>
            </a:r>
            <a:r>
              <a:rPr lang="bg-BG" dirty="0"/>
              <a:t>хардуерни </a:t>
            </a:r>
            <a:r>
              <a:rPr lang="bg-BG" dirty="0" smtClean="0"/>
              <a:t>изисквания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dirty="0" smtClean="0"/>
              <a:t>подобрено изграждане </a:t>
            </a:r>
            <a:r>
              <a:rPr lang="bg-BG" dirty="0"/>
              <a:t>на Web </a:t>
            </a:r>
            <a:r>
              <a:rPr lang="bg-BG" dirty="0" smtClean="0"/>
              <a:t>приложения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dirty="0"/>
              <a:t>не </a:t>
            </a:r>
            <a:r>
              <a:rPr lang="bg-BG" dirty="0" smtClean="0"/>
              <a:t>изисква </a:t>
            </a:r>
            <a:r>
              <a:rPr lang="bg-BG" dirty="0"/>
              <a:t>задължително </a:t>
            </a:r>
            <a:r>
              <a:rPr lang="bg-BG" dirty="0" smtClean="0"/>
              <a:t>активиране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2464286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Embarcadero </a:t>
            </a:r>
            <a:r>
              <a:rPr lang="bg-BG" altLang="en-US" dirty="0" smtClean="0"/>
              <a:t>реализации </a:t>
            </a:r>
            <a:r>
              <a:rPr lang="en-US" altLang="en-US" dirty="0" smtClean="0"/>
              <a:t>(2008-</a:t>
            </a:r>
            <a:r>
              <a:rPr lang="en-US" altLang="en-US" dirty="0"/>
              <a:t>)</a:t>
            </a:r>
            <a:endParaRPr lang="bg-BG" altLang="en-US" dirty="0" smtClean="0"/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79563"/>
            <a:ext cx="82296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bg-BG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Delphi </a:t>
            </a:r>
            <a:r>
              <a:rPr lang="en-US" altLang="en-US" dirty="0"/>
              <a:t>2009 (Delphi </a:t>
            </a:r>
            <a:r>
              <a:rPr lang="en-US" altLang="en-US" dirty="0" smtClean="0"/>
              <a:t>12</a:t>
            </a:r>
            <a:r>
              <a:rPr lang="bg-BG" altLang="en-US" dirty="0" smtClean="0"/>
              <a:t> </a:t>
            </a:r>
            <a:r>
              <a:rPr lang="bg-BG" altLang="en-US" dirty="0">
                <a:solidFill>
                  <a:srgbClr val="FFFFFF"/>
                </a:solidFill>
              </a:rPr>
              <a:t>–</a:t>
            </a:r>
            <a:r>
              <a:rPr lang="en-US" altLang="en-US" dirty="0">
                <a:solidFill>
                  <a:srgbClr val="FFFFFF"/>
                </a:solidFill>
              </a:rPr>
              <a:t> </a:t>
            </a:r>
            <a:r>
              <a:rPr lang="en-US" altLang="en-US" dirty="0" err="1" smtClean="0"/>
              <a:t>Tiburón</a:t>
            </a:r>
            <a:r>
              <a:rPr lang="en-US" altLang="en-US" dirty="0" smtClean="0"/>
              <a:t>)</a:t>
            </a:r>
            <a:endParaRPr lang="bg-BG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/>
              <a:t>Delphi 2010 </a:t>
            </a:r>
            <a:r>
              <a:rPr lang="en-US" altLang="en-US" dirty="0" smtClean="0"/>
              <a:t>(</a:t>
            </a:r>
            <a:r>
              <a:rPr lang="en-US" altLang="en-US" dirty="0"/>
              <a:t>Delphi </a:t>
            </a:r>
            <a:r>
              <a:rPr lang="en-US" altLang="en-US" dirty="0" smtClean="0"/>
              <a:t>14</a:t>
            </a:r>
            <a:r>
              <a:rPr lang="bg-BG" altLang="en-US" dirty="0" smtClean="0"/>
              <a:t> –</a:t>
            </a:r>
            <a:r>
              <a:rPr lang="en-US" altLang="en-US" dirty="0" smtClean="0"/>
              <a:t> Weaver</a:t>
            </a:r>
            <a:r>
              <a:rPr lang="bg-BG" altLang="en-US" dirty="0" smtClean="0"/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Delphi XE </a:t>
            </a:r>
            <a:r>
              <a:rPr lang="en-US" dirty="0" smtClean="0"/>
              <a:t>(Delphi 2011</a:t>
            </a:r>
            <a:r>
              <a:rPr lang="bg-BG" dirty="0" smtClean="0"/>
              <a:t> </a:t>
            </a:r>
            <a:r>
              <a:rPr lang="bg-BG" altLang="en-US" dirty="0">
                <a:solidFill>
                  <a:srgbClr val="FFFFFF"/>
                </a:solidFill>
              </a:rPr>
              <a:t>–</a:t>
            </a:r>
            <a:r>
              <a:rPr lang="en-US" altLang="en-US" dirty="0">
                <a:solidFill>
                  <a:srgbClr val="FFFFFF"/>
                </a:solidFill>
              </a:rPr>
              <a:t> </a:t>
            </a:r>
            <a:r>
              <a:rPr lang="en-US" dirty="0" smtClean="0"/>
              <a:t>Fulcrum)</a:t>
            </a:r>
            <a:endParaRPr lang="bg-BG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dirty="0"/>
              <a:t>Delphi Starter </a:t>
            </a:r>
            <a:r>
              <a:rPr lang="en-US" dirty="0" smtClean="0"/>
              <a:t>Edition</a:t>
            </a:r>
            <a:r>
              <a:rPr lang="bg-BG" dirty="0" smtClean="0"/>
              <a:t> </a:t>
            </a:r>
            <a:r>
              <a:rPr lang="bg-BG" altLang="en-US" dirty="0" smtClean="0">
                <a:solidFill>
                  <a:srgbClr val="FFFFFF"/>
                </a:solidFill>
              </a:rPr>
              <a:t>– $199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>
                <a:solidFill>
                  <a:srgbClr val="FFFFFF"/>
                </a:solidFill>
              </a:rPr>
              <a:t>................................................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/>
              <a:t>Delphi 10 </a:t>
            </a:r>
            <a:r>
              <a:rPr lang="en-US" altLang="en-US" dirty="0" smtClean="0"/>
              <a:t>Seattle</a:t>
            </a:r>
            <a:r>
              <a:rPr lang="bg-BG" altLang="en-US" dirty="0" smtClean="0"/>
              <a:t> </a:t>
            </a:r>
            <a:r>
              <a:rPr lang="bg-BG" altLang="en-US" dirty="0" smtClean="0">
                <a:solidFill>
                  <a:srgbClr val="FFFFFF"/>
                </a:solidFill>
              </a:rPr>
              <a:t>– </a:t>
            </a:r>
            <a:r>
              <a:rPr lang="bg-BG" dirty="0" smtClean="0"/>
              <a:t>31 август 2015 г.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031492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Основи на езика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27525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Основни символи</a:t>
            </a:r>
          </a:p>
          <a:p>
            <a:pPr lvl="1" eaLnBrk="1" hangingPunct="1">
              <a:defRPr/>
            </a:pPr>
            <a:r>
              <a:rPr lang="bg-BG" altLang="en-US" dirty="0" smtClean="0"/>
              <a:t>Букви, цифри</a:t>
            </a:r>
            <a:r>
              <a:rPr lang="en-US" altLang="en-US" dirty="0" smtClean="0"/>
              <a:t> :</a:t>
            </a:r>
            <a:r>
              <a:rPr lang="bg-BG" altLang="en-US" dirty="0" smtClean="0"/>
              <a:t> </a:t>
            </a:r>
            <a:r>
              <a:rPr lang="bg-BG" altLang="en-US" b="1" dirty="0" smtClean="0"/>
              <a:t>A</a:t>
            </a:r>
            <a:r>
              <a:rPr lang="bg-BG" altLang="en-US" dirty="0" smtClean="0"/>
              <a:t> </a:t>
            </a:r>
            <a:r>
              <a:rPr lang="en-US" altLang="en-US" dirty="0" smtClean="0"/>
              <a:t>–</a:t>
            </a:r>
            <a:r>
              <a:rPr lang="bg-BG" altLang="en-US" dirty="0" smtClean="0"/>
              <a:t> </a:t>
            </a:r>
            <a:r>
              <a:rPr lang="bg-BG" altLang="en-US" b="1" dirty="0" smtClean="0"/>
              <a:t>Z</a:t>
            </a:r>
            <a:r>
              <a:rPr lang="bg-BG" altLang="en-US" dirty="0" smtClean="0"/>
              <a:t> , </a:t>
            </a:r>
            <a:r>
              <a:rPr lang="bg-BG" altLang="en-US" b="1" dirty="0" smtClean="0"/>
              <a:t>a </a:t>
            </a:r>
            <a:r>
              <a:rPr lang="en-US" altLang="en-US" dirty="0" smtClean="0"/>
              <a:t>–</a:t>
            </a:r>
            <a:r>
              <a:rPr lang="bg-BG" altLang="en-US" dirty="0" smtClean="0"/>
              <a:t> </a:t>
            </a:r>
            <a:r>
              <a:rPr lang="bg-BG" altLang="en-US" b="1" dirty="0" smtClean="0"/>
              <a:t>z </a:t>
            </a:r>
            <a:r>
              <a:rPr lang="bg-BG" altLang="en-US" dirty="0" smtClean="0"/>
              <a:t>, </a:t>
            </a:r>
            <a:r>
              <a:rPr lang="bg-BG" altLang="en-US" b="1" dirty="0" smtClean="0"/>
              <a:t>_</a:t>
            </a:r>
            <a:r>
              <a:rPr lang="en-US" altLang="en-US" b="1" dirty="0" smtClean="0"/>
              <a:t> ; </a:t>
            </a:r>
            <a:r>
              <a:rPr lang="bg-BG" altLang="en-US" b="1" dirty="0" smtClean="0"/>
              <a:t>0</a:t>
            </a:r>
            <a:r>
              <a:rPr lang="bg-BG" altLang="en-US" dirty="0" smtClean="0"/>
              <a:t> </a:t>
            </a:r>
            <a:r>
              <a:rPr lang="en-US" altLang="en-US" dirty="0" smtClean="0"/>
              <a:t>–</a:t>
            </a:r>
            <a:r>
              <a:rPr lang="bg-BG" altLang="en-US" dirty="0" smtClean="0"/>
              <a:t> </a:t>
            </a:r>
            <a:r>
              <a:rPr lang="bg-BG" altLang="en-US" b="1" dirty="0" smtClean="0"/>
              <a:t>9</a:t>
            </a:r>
            <a:endParaRPr lang="bg-BG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Специални знаци: +, –, *, /, =, ^, &lt;, &gt;, (, ), [, ], {, }, ., :, ;, ', #, $ 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Двойки</a:t>
            </a:r>
            <a:r>
              <a:rPr lang="en-US" altLang="en-US" dirty="0" smtClean="0"/>
              <a:t>:</a:t>
            </a:r>
            <a:r>
              <a:rPr lang="bg-BG" altLang="en-US" dirty="0" smtClean="0"/>
              <a:t> (* </a:t>
            </a:r>
            <a:r>
              <a:rPr lang="en-US" altLang="en-US" dirty="0" smtClean="0"/>
              <a:t> </a:t>
            </a:r>
            <a:r>
              <a:rPr lang="bg-BG" altLang="en-US" dirty="0" smtClean="0"/>
              <a:t>(. </a:t>
            </a:r>
            <a:r>
              <a:rPr lang="en-US" altLang="en-US" dirty="0" smtClean="0"/>
              <a:t> </a:t>
            </a:r>
            <a:r>
              <a:rPr lang="bg-BG" altLang="en-US" dirty="0" smtClean="0"/>
              <a:t>*)</a:t>
            </a:r>
            <a:r>
              <a:rPr lang="en-US" altLang="en-US" dirty="0" smtClean="0"/>
              <a:t> </a:t>
            </a:r>
            <a:r>
              <a:rPr lang="bg-BG" altLang="en-US" dirty="0" smtClean="0"/>
              <a:t> .) </a:t>
            </a:r>
            <a:r>
              <a:rPr lang="en-US" altLang="en-US" dirty="0" smtClean="0"/>
              <a:t> </a:t>
            </a:r>
            <a:r>
              <a:rPr lang="bg-BG" altLang="en-US" dirty="0" smtClean="0"/>
              <a:t>.. </a:t>
            </a:r>
            <a:r>
              <a:rPr lang="en-US" altLang="en-US" dirty="0" smtClean="0"/>
              <a:t> </a:t>
            </a:r>
            <a:r>
              <a:rPr lang="bg-BG" altLang="en-US" dirty="0" smtClean="0"/>
              <a:t>// </a:t>
            </a:r>
            <a:r>
              <a:rPr lang="en-US" altLang="en-US" dirty="0" smtClean="0"/>
              <a:t> </a:t>
            </a:r>
            <a:r>
              <a:rPr lang="bg-BG" altLang="en-US" dirty="0" smtClean="0"/>
              <a:t>:= &lt;= &gt;= &lt; &gt;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Коментари</a:t>
            </a:r>
            <a:r>
              <a:rPr lang="en-US" altLang="en-US" dirty="0" smtClean="0"/>
              <a:t>: </a:t>
            </a:r>
            <a:r>
              <a:rPr lang="bg-BG" altLang="en-US" dirty="0" smtClean="0"/>
              <a:t>{</a:t>
            </a:r>
            <a:r>
              <a:rPr lang="en-US" altLang="en-US" dirty="0" smtClean="0"/>
              <a:t>…</a:t>
            </a:r>
            <a:r>
              <a:rPr lang="bg-BG" altLang="en-US" dirty="0" smtClean="0"/>
              <a:t>}, (*</a:t>
            </a:r>
            <a:r>
              <a:rPr lang="en-US" altLang="en-US" dirty="0" smtClean="0"/>
              <a:t>…</a:t>
            </a:r>
            <a:r>
              <a:rPr lang="bg-BG" altLang="en-US" dirty="0" smtClean="0"/>
              <a:t>*)</a:t>
            </a:r>
            <a:r>
              <a:rPr lang="en-US" altLang="en-US" dirty="0" smtClean="0"/>
              <a:t>, //…….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/>
              <a:t>Идентификатори </a:t>
            </a:r>
            <a:r>
              <a:rPr lang="en-US" altLang="en-US" dirty="0" smtClean="0"/>
              <a:t>: case insensitive</a:t>
            </a:r>
          </a:p>
          <a:p>
            <a:pPr lvl="1" eaLnBrk="1" hangingPunct="1">
              <a:defRPr/>
            </a:pPr>
            <a:r>
              <a:rPr lang="en-US" altLang="en-US" dirty="0" smtClean="0"/>
              <a:t>P </a:t>
            </a:r>
            <a:r>
              <a:rPr lang="bg-BG" altLang="en-US" dirty="0" smtClean="0"/>
              <a:t>и </a:t>
            </a:r>
            <a:r>
              <a:rPr lang="en-US" altLang="en-US" dirty="0" smtClean="0"/>
              <a:t>p </a:t>
            </a:r>
            <a:r>
              <a:rPr lang="bg-BG" altLang="en-US" dirty="0" smtClean="0"/>
              <a:t>са едни и същи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grpSp>
        <p:nvGrpSpPr>
          <p:cNvPr id="22531" name="Group 5"/>
          <p:cNvGrpSpPr>
            <a:grpSpLocks/>
          </p:cNvGrpSpPr>
          <p:nvPr/>
        </p:nvGrpSpPr>
        <p:grpSpPr bwMode="auto">
          <a:xfrm>
            <a:off x="334963" y="232040"/>
            <a:ext cx="8340725" cy="6277337"/>
            <a:chOff x="1857" y="4183"/>
            <a:chExt cx="8077" cy="5729"/>
          </a:xfrm>
        </p:grpSpPr>
        <p:grpSp>
          <p:nvGrpSpPr>
            <p:cNvPr id="22532" name="Group 6"/>
            <p:cNvGrpSpPr>
              <a:grpSpLocks/>
            </p:cNvGrpSpPr>
            <p:nvPr/>
          </p:nvGrpSpPr>
          <p:grpSpPr bwMode="auto">
            <a:xfrm>
              <a:off x="1860" y="5880"/>
              <a:ext cx="4752" cy="3600"/>
              <a:chOff x="1870" y="5661"/>
              <a:chExt cx="4752" cy="3600"/>
            </a:xfrm>
          </p:grpSpPr>
          <p:sp>
            <p:nvSpPr>
              <p:cNvPr id="22558" name="Rectangle 7"/>
              <p:cNvSpPr>
                <a:spLocks noChangeArrowheads="1"/>
              </p:cNvSpPr>
              <p:nvPr/>
            </p:nvSpPr>
            <p:spPr bwMode="auto">
              <a:xfrm>
                <a:off x="3598" y="5661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Стандартни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59" name="Rectangle 8"/>
              <p:cNvSpPr>
                <a:spLocks noChangeArrowheads="1"/>
              </p:cNvSpPr>
              <p:nvPr/>
            </p:nvSpPr>
            <p:spPr bwMode="auto">
              <a:xfrm>
                <a:off x="1870" y="6381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Цяло число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60" name="Rectangle 9"/>
              <p:cNvSpPr>
                <a:spLocks noChangeArrowheads="1"/>
              </p:cNvSpPr>
              <p:nvPr/>
            </p:nvSpPr>
            <p:spPr bwMode="auto">
              <a:xfrm>
                <a:off x="3598" y="6381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Знак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61" name="Rectangle 10"/>
              <p:cNvSpPr>
                <a:spLocks noChangeArrowheads="1"/>
              </p:cNvSpPr>
              <p:nvPr/>
            </p:nvSpPr>
            <p:spPr bwMode="auto">
              <a:xfrm>
                <a:off x="5182" y="6381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Логически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62" name="Rectangle 11"/>
              <p:cNvSpPr>
                <a:spLocks noChangeArrowheads="1"/>
              </p:cNvSpPr>
              <p:nvPr/>
            </p:nvSpPr>
            <p:spPr bwMode="auto">
              <a:xfrm>
                <a:off x="1870" y="6957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Integer</a:t>
                </a:r>
              </a:p>
            </p:txBody>
          </p:sp>
          <p:sp>
            <p:nvSpPr>
              <p:cNvPr id="22563" name="Rectangle 12"/>
              <p:cNvSpPr>
                <a:spLocks noChangeArrowheads="1"/>
              </p:cNvSpPr>
              <p:nvPr/>
            </p:nvSpPr>
            <p:spPr bwMode="auto">
              <a:xfrm>
                <a:off x="5182" y="6957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Boolean</a:t>
                </a:r>
              </a:p>
            </p:txBody>
          </p:sp>
          <p:sp>
            <p:nvSpPr>
              <p:cNvPr id="22564" name="Rectangle 13"/>
              <p:cNvSpPr>
                <a:spLocks noChangeArrowheads="1"/>
              </p:cNvSpPr>
              <p:nvPr/>
            </p:nvSpPr>
            <p:spPr bwMode="auto">
              <a:xfrm>
                <a:off x="1870" y="7533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t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Shortint</a:t>
                </a:r>
                <a:r>
                  <a:rPr lang="en-US" altLang="en-US" sz="1400" b="1">
                    <a:solidFill>
                      <a:schemeClr val="bg2"/>
                    </a:solidFill>
                  </a:rPr>
                  <a:t>, SmallInt</a:t>
                </a:r>
                <a:endParaRPr lang="bg-BG" altLang="en-US" sz="14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22565" name="Rectangle 14"/>
              <p:cNvSpPr>
                <a:spLocks noChangeArrowheads="1"/>
              </p:cNvSpPr>
              <p:nvPr/>
            </p:nvSpPr>
            <p:spPr bwMode="auto">
              <a:xfrm>
                <a:off x="1870" y="8109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Longint</a:t>
                </a:r>
                <a:r>
                  <a:rPr lang="en-US" altLang="en-US" sz="1400" b="1">
                    <a:solidFill>
                      <a:schemeClr val="bg2"/>
                    </a:solidFill>
                  </a:rPr>
                  <a:t>, Int64</a:t>
                </a:r>
                <a:endParaRPr lang="bg-BG" altLang="en-US" sz="14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22566" name="Rectangle 15"/>
              <p:cNvSpPr>
                <a:spLocks noChangeArrowheads="1"/>
              </p:cNvSpPr>
              <p:nvPr/>
            </p:nvSpPr>
            <p:spPr bwMode="auto">
              <a:xfrm>
                <a:off x="1870" y="8685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tIns="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Byte</a:t>
                </a:r>
                <a:r>
                  <a:rPr lang="en-US" altLang="en-US" sz="1400" b="1">
                    <a:solidFill>
                      <a:schemeClr val="bg2"/>
                    </a:solidFill>
                  </a:rPr>
                  <a:t>, </a:t>
                </a:r>
                <a:r>
                  <a:rPr lang="bg-BG" altLang="en-US" sz="1400" b="1">
                    <a:solidFill>
                      <a:schemeClr val="bg2"/>
                    </a:solidFill>
                  </a:rPr>
                  <a:t>Word</a:t>
                </a:r>
                <a:r>
                  <a:rPr lang="en-US" altLang="en-US" sz="1400" b="1">
                    <a:solidFill>
                      <a:schemeClr val="bg2"/>
                    </a:solidFill>
                  </a:rPr>
                  <a:t>,</a:t>
                </a:r>
              </a:p>
              <a:p>
                <a:pPr algn="ctr" eaLnBrk="1" hangingPunct="1"/>
                <a:endParaRPr lang="bg-BG" altLang="en-US" sz="14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22567" name="Rectangle 16"/>
              <p:cNvSpPr>
                <a:spLocks noChangeArrowheads="1"/>
              </p:cNvSpPr>
              <p:nvPr/>
            </p:nvSpPr>
            <p:spPr bwMode="auto">
              <a:xfrm>
                <a:off x="3598" y="6957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36000" tIns="0" rIns="36000"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Char</a:t>
                </a:r>
                <a:r>
                  <a:rPr lang="en-US" altLang="en-US" sz="1400" b="1">
                    <a:solidFill>
                      <a:schemeClr val="bg2"/>
                    </a:solidFill>
                  </a:rPr>
                  <a:t>, AnsiChar, WideChar</a:t>
                </a:r>
                <a:endParaRPr lang="bg-BG" altLang="en-US" sz="14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22568" name="Line 17"/>
              <p:cNvSpPr>
                <a:spLocks noChangeShapeType="1"/>
              </p:cNvSpPr>
              <p:nvPr/>
            </p:nvSpPr>
            <p:spPr bwMode="auto">
              <a:xfrm>
                <a:off x="4318" y="6093"/>
                <a:ext cx="1728" cy="2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69" name="Line 18"/>
              <p:cNvSpPr>
                <a:spLocks noChangeShapeType="1"/>
              </p:cNvSpPr>
              <p:nvPr/>
            </p:nvSpPr>
            <p:spPr bwMode="auto">
              <a:xfrm flipH="1">
                <a:off x="2590" y="6093"/>
                <a:ext cx="1728" cy="2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0" name="Line 19"/>
              <p:cNvSpPr>
                <a:spLocks noChangeShapeType="1"/>
              </p:cNvSpPr>
              <p:nvPr/>
            </p:nvSpPr>
            <p:spPr bwMode="auto">
              <a:xfrm>
                <a:off x="4318" y="6813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1" name="Line 20"/>
              <p:cNvSpPr>
                <a:spLocks noChangeShapeType="1"/>
              </p:cNvSpPr>
              <p:nvPr/>
            </p:nvSpPr>
            <p:spPr bwMode="auto">
              <a:xfrm>
                <a:off x="5902" y="6813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2" name="Line 21"/>
              <p:cNvSpPr>
                <a:spLocks noChangeShapeType="1"/>
              </p:cNvSpPr>
              <p:nvPr/>
            </p:nvSpPr>
            <p:spPr bwMode="auto">
              <a:xfrm>
                <a:off x="2590" y="6813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3" name="Line 22"/>
              <p:cNvSpPr>
                <a:spLocks noChangeShapeType="1"/>
              </p:cNvSpPr>
              <p:nvPr/>
            </p:nvSpPr>
            <p:spPr bwMode="auto">
              <a:xfrm>
                <a:off x="2590" y="7389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4" name="Line 23"/>
              <p:cNvSpPr>
                <a:spLocks noChangeShapeType="1"/>
              </p:cNvSpPr>
              <p:nvPr/>
            </p:nvSpPr>
            <p:spPr bwMode="auto">
              <a:xfrm>
                <a:off x="2590" y="7965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5" name="Line 24"/>
              <p:cNvSpPr>
                <a:spLocks noChangeShapeType="1"/>
              </p:cNvSpPr>
              <p:nvPr/>
            </p:nvSpPr>
            <p:spPr bwMode="auto">
              <a:xfrm>
                <a:off x="2590" y="8541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6" name="Line 25"/>
              <p:cNvSpPr>
                <a:spLocks noChangeShapeType="1"/>
              </p:cNvSpPr>
              <p:nvPr/>
            </p:nvSpPr>
            <p:spPr bwMode="auto">
              <a:xfrm>
                <a:off x="2590" y="9117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77" name="Line 26"/>
              <p:cNvSpPr>
                <a:spLocks noChangeShapeType="1"/>
              </p:cNvSpPr>
              <p:nvPr/>
            </p:nvSpPr>
            <p:spPr bwMode="auto">
              <a:xfrm>
                <a:off x="4318" y="6093"/>
                <a:ext cx="0" cy="2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2533" name="Rectangle 27"/>
            <p:cNvSpPr>
              <a:spLocks noChangeArrowheads="1"/>
            </p:cNvSpPr>
            <p:nvPr/>
          </p:nvSpPr>
          <p:spPr bwMode="auto">
            <a:xfrm>
              <a:off x="6404" y="4183"/>
              <a:ext cx="1440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t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bg-BG" altLang="en-US" sz="1400" b="1" dirty="0" smtClean="0">
                  <a:solidFill>
                    <a:schemeClr val="bg2"/>
                  </a:solidFill>
                </a:rPr>
                <a:t>Скаларни типове</a:t>
              </a:r>
              <a:endParaRPr lang="en-US" altLang="en-US" sz="1400" b="1" dirty="0">
                <a:solidFill>
                  <a:schemeClr val="bg2"/>
                </a:solidFill>
              </a:endParaRPr>
            </a:p>
          </p:txBody>
        </p:sp>
        <p:sp>
          <p:nvSpPr>
            <p:cNvPr id="22534" name="Rectangle 28"/>
            <p:cNvSpPr>
              <a:spLocks noChangeArrowheads="1"/>
            </p:cNvSpPr>
            <p:nvPr/>
          </p:nvSpPr>
          <p:spPr bwMode="auto">
            <a:xfrm>
              <a:off x="5038" y="4941"/>
              <a:ext cx="1440" cy="6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t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endParaRPr lang="en-US" altLang="en-US" sz="1400" b="1" dirty="0">
                <a:solidFill>
                  <a:schemeClr val="bg2"/>
                </a:solidFill>
              </a:endParaRPr>
            </a:p>
            <a:p>
              <a:pPr algn="ctr" eaLnBrk="1" hangingPunct="1"/>
              <a:r>
                <a:rPr lang="bg-BG" altLang="en-US" sz="1400" b="1" dirty="0" smtClean="0">
                  <a:solidFill>
                    <a:schemeClr val="bg2"/>
                  </a:solidFill>
                </a:rPr>
                <a:t>Дискретни</a:t>
              </a:r>
              <a:endParaRPr lang="bg-BG" altLang="en-US" sz="1400" b="1" dirty="0">
                <a:solidFill>
                  <a:schemeClr val="bg2"/>
                </a:solidFill>
              </a:endParaRPr>
            </a:p>
          </p:txBody>
        </p:sp>
        <p:sp>
          <p:nvSpPr>
            <p:cNvPr id="22535" name="Rectangle 29"/>
            <p:cNvSpPr>
              <a:spLocks noChangeArrowheads="1"/>
            </p:cNvSpPr>
            <p:nvPr/>
          </p:nvSpPr>
          <p:spPr bwMode="auto">
            <a:xfrm>
              <a:off x="8494" y="4941"/>
              <a:ext cx="1440" cy="6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bg-BG" altLang="en-US" sz="1400" b="1" dirty="0" smtClean="0">
                  <a:solidFill>
                    <a:schemeClr val="bg2"/>
                  </a:solidFill>
                </a:rPr>
                <a:t>С плаваща точка (реални)</a:t>
              </a:r>
              <a:endParaRPr lang="bg-BG" altLang="en-US" dirty="0"/>
            </a:p>
          </p:txBody>
        </p:sp>
        <p:sp>
          <p:nvSpPr>
            <p:cNvPr id="22536" name="Rectangle 30"/>
            <p:cNvSpPr>
              <a:spLocks noChangeArrowheads="1"/>
            </p:cNvSpPr>
            <p:nvPr/>
          </p:nvSpPr>
          <p:spPr bwMode="auto">
            <a:xfrm>
              <a:off x="1857" y="9480"/>
              <a:ext cx="1440" cy="43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tIns="0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en-US" altLang="en-US" sz="1400" b="1">
                  <a:solidFill>
                    <a:schemeClr val="bg2"/>
                  </a:solidFill>
                </a:rPr>
                <a:t>Long</a:t>
              </a:r>
              <a:r>
                <a:rPr lang="bg-BG" altLang="en-US" sz="1400" b="1">
                  <a:solidFill>
                    <a:schemeClr val="bg2"/>
                  </a:solidFill>
                </a:rPr>
                <a:t>Word</a:t>
              </a:r>
              <a:endParaRPr lang="en-US" altLang="en-US" sz="1400" b="1">
                <a:solidFill>
                  <a:schemeClr val="bg2"/>
                </a:solidFill>
              </a:endParaRPr>
            </a:p>
            <a:p>
              <a:pPr algn="ctr" eaLnBrk="1" hangingPunct="1"/>
              <a:r>
                <a:rPr lang="en-US" altLang="en-US" sz="1400" b="1">
                  <a:solidFill>
                    <a:schemeClr val="bg2"/>
                  </a:solidFill>
                </a:rPr>
                <a:t>(Cardinal)</a:t>
              </a:r>
              <a:endParaRPr lang="bg-BG" altLang="en-US" sz="1400" b="1">
                <a:solidFill>
                  <a:schemeClr val="bg2"/>
                </a:solidFill>
              </a:endParaRPr>
            </a:p>
          </p:txBody>
        </p:sp>
        <p:sp>
          <p:nvSpPr>
            <p:cNvPr id="22537" name="Line 31"/>
            <p:cNvSpPr>
              <a:spLocks noChangeShapeType="1"/>
            </p:cNvSpPr>
            <p:nvPr/>
          </p:nvSpPr>
          <p:spPr bwMode="auto">
            <a:xfrm flipH="1">
              <a:off x="5758" y="4653"/>
              <a:ext cx="1296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8" name="Line 32"/>
            <p:cNvSpPr>
              <a:spLocks noChangeShapeType="1"/>
            </p:cNvSpPr>
            <p:nvPr/>
          </p:nvSpPr>
          <p:spPr bwMode="auto">
            <a:xfrm>
              <a:off x="7054" y="4653"/>
              <a:ext cx="2304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22539" name="Group 33"/>
            <p:cNvGrpSpPr>
              <a:grpSpLocks/>
            </p:cNvGrpSpPr>
            <p:nvPr/>
          </p:nvGrpSpPr>
          <p:grpSpPr bwMode="auto">
            <a:xfrm>
              <a:off x="4335" y="5595"/>
              <a:ext cx="4059" cy="3041"/>
              <a:chOff x="4318" y="5373"/>
              <a:chExt cx="4059" cy="3041"/>
            </a:xfrm>
          </p:grpSpPr>
          <p:sp>
            <p:nvSpPr>
              <p:cNvPr id="22551" name="Rectangle 34"/>
              <p:cNvSpPr>
                <a:spLocks noChangeArrowheads="1"/>
              </p:cNvSpPr>
              <p:nvPr/>
            </p:nvSpPr>
            <p:spPr bwMode="auto">
              <a:xfrm>
                <a:off x="6766" y="5658"/>
                <a:ext cx="1611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Дефинирани от програмиста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52" name="Rectangle 35"/>
              <p:cNvSpPr>
                <a:spLocks noChangeArrowheads="1"/>
              </p:cNvSpPr>
              <p:nvPr/>
            </p:nvSpPr>
            <p:spPr bwMode="auto">
              <a:xfrm>
                <a:off x="6910" y="7965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Подобласт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53" name="Rectangle 36"/>
              <p:cNvSpPr>
                <a:spLocks noChangeArrowheads="1"/>
              </p:cNvSpPr>
              <p:nvPr/>
            </p:nvSpPr>
            <p:spPr bwMode="auto">
              <a:xfrm>
                <a:off x="4617" y="7965"/>
                <a:ext cx="2149" cy="44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 dirty="0" smtClean="0">
                    <a:solidFill>
                      <a:schemeClr val="bg2"/>
                    </a:solidFill>
                  </a:rPr>
                  <a:t>Изброим тип</a:t>
                </a:r>
                <a:endParaRPr lang="bg-BG" altLang="en-US" sz="1400" b="1" dirty="0">
                  <a:solidFill>
                    <a:schemeClr val="bg2"/>
                  </a:solidFill>
                </a:endParaRPr>
              </a:p>
            </p:txBody>
          </p:sp>
          <p:sp>
            <p:nvSpPr>
              <p:cNvPr id="22554" name="Line 37"/>
              <p:cNvSpPr>
                <a:spLocks noChangeShapeType="1"/>
              </p:cNvSpPr>
              <p:nvPr/>
            </p:nvSpPr>
            <p:spPr bwMode="auto">
              <a:xfrm flipH="1">
                <a:off x="4318" y="5373"/>
                <a:ext cx="1440" cy="2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5" name="Line 38"/>
              <p:cNvSpPr>
                <a:spLocks noChangeShapeType="1"/>
              </p:cNvSpPr>
              <p:nvPr/>
            </p:nvSpPr>
            <p:spPr bwMode="auto">
              <a:xfrm>
                <a:off x="5758" y="5373"/>
                <a:ext cx="1872" cy="2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6" name="Line 39"/>
              <p:cNvSpPr>
                <a:spLocks noChangeShapeType="1"/>
              </p:cNvSpPr>
              <p:nvPr/>
            </p:nvSpPr>
            <p:spPr bwMode="auto">
              <a:xfrm flipH="1">
                <a:off x="6478" y="6093"/>
                <a:ext cx="1008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7" name="Line 40"/>
              <p:cNvSpPr>
                <a:spLocks noChangeShapeType="1"/>
              </p:cNvSpPr>
              <p:nvPr/>
            </p:nvSpPr>
            <p:spPr bwMode="auto">
              <a:xfrm>
                <a:off x="7564" y="6093"/>
                <a:ext cx="66" cy="18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2540" name="Group 41"/>
            <p:cNvGrpSpPr>
              <a:grpSpLocks/>
            </p:cNvGrpSpPr>
            <p:nvPr/>
          </p:nvGrpSpPr>
          <p:grpSpPr bwMode="auto">
            <a:xfrm>
              <a:off x="8494" y="5594"/>
              <a:ext cx="1440" cy="3888"/>
              <a:chOff x="8494" y="5373"/>
              <a:chExt cx="1440" cy="3888"/>
            </a:xfrm>
          </p:grpSpPr>
          <p:sp>
            <p:nvSpPr>
              <p:cNvPr id="22541" name="Rectangle 42"/>
              <p:cNvSpPr>
                <a:spLocks noChangeArrowheads="1"/>
              </p:cNvSpPr>
              <p:nvPr/>
            </p:nvSpPr>
            <p:spPr bwMode="auto">
              <a:xfrm>
                <a:off x="8494" y="6525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Real</a:t>
                </a:r>
              </a:p>
            </p:txBody>
          </p:sp>
          <p:sp>
            <p:nvSpPr>
              <p:cNvPr id="22542" name="Rectangle 43"/>
              <p:cNvSpPr>
                <a:spLocks noChangeArrowheads="1"/>
              </p:cNvSpPr>
              <p:nvPr/>
            </p:nvSpPr>
            <p:spPr bwMode="auto">
              <a:xfrm>
                <a:off x="8494" y="7101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Single</a:t>
                </a:r>
              </a:p>
            </p:txBody>
          </p:sp>
          <p:sp>
            <p:nvSpPr>
              <p:cNvPr id="22543" name="Rectangle 44"/>
              <p:cNvSpPr>
                <a:spLocks noChangeArrowheads="1"/>
              </p:cNvSpPr>
              <p:nvPr/>
            </p:nvSpPr>
            <p:spPr bwMode="auto">
              <a:xfrm>
                <a:off x="8494" y="7677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Double</a:t>
                </a:r>
              </a:p>
            </p:txBody>
          </p:sp>
          <p:sp>
            <p:nvSpPr>
              <p:cNvPr id="22544" name="Rectangle 45"/>
              <p:cNvSpPr>
                <a:spLocks noChangeArrowheads="1"/>
              </p:cNvSpPr>
              <p:nvPr/>
            </p:nvSpPr>
            <p:spPr bwMode="auto">
              <a:xfrm>
                <a:off x="8494" y="8253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bg-BG" altLang="en-US" sz="1400" b="1">
                    <a:solidFill>
                      <a:schemeClr val="bg2"/>
                    </a:solidFill>
                  </a:rPr>
                  <a:t>Extended</a:t>
                </a:r>
              </a:p>
            </p:txBody>
          </p:sp>
          <p:sp>
            <p:nvSpPr>
              <p:cNvPr id="22545" name="Rectangle 46"/>
              <p:cNvSpPr>
                <a:spLocks noChangeArrowheads="1"/>
              </p:cNvSpPr>
              <p:nvPr/>
            </p:nvSpPr>
            <p:spPr bwMode="auto">
              <a:xfrm>
                <a:off x="8494" y="8829"/>
                <a:ext cx="1440" cy="43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1400" b="1">
                    <a:solidFill>
                      <a:schemeClr val="bg2"/>
                    </a:solidFill>
                  </a:rPr>
                  <a:t>Currency</a:t>
                </a:r>
                <a:endParaRPr lang="bg-BG" altLang="en-US" sz="14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22546" name="Line 47"/>
              <p:cNvSpPr>
                <a:spLocks noChangeShapeType="1"/>
              </p:cNvSpPr>
              <p:nvPr/>
            </p:nvSpPr>
            <p:spPr bwMode="auto">
              <a:xfrm>
                <a:off x="9214" y="5373"/>
                <a:ext cx="0" cy="115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47" name="Line 48"/>
              <p:cNvSpPr>
                <a:spLocks noChangeShapeType="1"/>
              </p:cNvSpPr>
              <p:nvPr/>
            </p:nvSpPr>
            <p:spPr bwMode="auto">
              <a:xfrm>
                <a:off x="9214" y="6957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48" name="Line 49"/>
              <p:cNvSpPr>
                <a:spLocks noChangeShapeType="1"/>
              </p:cNvSpPr>
              <p:nvPr/>
            </p:nvSpPr>
            <p:spPr bwMode="auto">
              <a:xfrm>
                <a:off x="9214" y="7533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49" name="Line 50"/>
              <p:cNvSpPr>
                <a:spLocks noChangeShapeType="1"/>
              </p:cNvSpPr>
              <p:nvPr/>
            </p:nvSpPr>
            <p:spPr bwMode="auto">
              <a:xfrm>
                <a:off x="9214" y="8109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50" name="Line 51"/>
              <p:cNvSpPr>
                <a:spLocks noChangeShapeType="1"/>
              </p:cNvSpPr>
              <p:nvPr/>
            </p:nvSpPr>
            <p:spPr bwMode="auto">
              <a:xfrm>
                <a:off x="9214" y="8685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Булеви типове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Boolean	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ru-RU" altLang="en-US" dirty="0" smtClean="0"/>
              <a:t>Булеви изрази не може да се сравняват с аритметични</a:t>
            </a:r>
            <a:endParaRPr lang="en-US" altLang="en-US" dirty="0" smtClean="0"/>
          </a:p>
          <a:p>
            <a:pPr lvl="1" eaLnBrk="1" hangingPunct="1">
              <a:defRPr/>
            </a:pP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>
                <a:solidFill>
                  <a:srgbClr val="FF3300"/>
                </a:solidFill>
              </a:rPr>
              <a:t>ByteBool, WordBool, LongBool</a:t>
            </a:r>
            <a:r>
              <a:rPr lang="en-US" altLang="en-US" dirty="0" smtClean="0"/>
              <a:t> </a:t>
            </a:r>
          </a:p>
          <a:p>
            <a:pPr lvl="1" eaLnBrk="1" hangingPunct="1">
              <a:defRPr/>
            </a:pPr>
            <a:r>
              <a:rPr lang="ru-RU" altLang="en-US" dirty="0" smtClean="0"/>
              <a:t>за съвместимост с други езици </a:t>
            </a:r>
            <a:r>
              <a:rPr lang="ru-RU" altLang="en-US" dirty="0"/>
              <a:t>и </a:t>
            </a:r>
            <a:r>
              <a:rPr lang="ru-RU" altLang="en-US" dirty="0" smtClean="0"/>
              <a:t>библиотеки на операционната </a:t>
            </a:r>
            <a:r>
              <a:rPr lang="ru-RU" altLang="en-US" dirty="0"/>
              <a:t>система</a:t>
            </a: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mtClean="0"/>
              <a:t>Булеви операции</a:t>
            </a:r>
            <a:endParaRPr lang="bg-BG" altLang="en-US" dirty="0" smtClean="0"/>
          </a:p>
        </p:txBody>
      </p:sp>
      <p:graphicFrame>
        <p:nvGraphicFramePr>
          <p:cNvPr id="154072" name="Group 4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698304"/>
              </p:ext>
            </p:extLst>
          </p:nvPr>
        </p:nvGraphicFramePr>
        <p:xfrm>
          <a:off x="250825" y="2349500"/>
          <a:ext cx="8642350" cy="3597273"/>
        </p:xfrm>
        <a:graphic>
          <a:graphicData uri="http://schemas.openxmlformats.org/drawingml/2006/table">
            <a:tbl>
              <a:tblPr/>
              <a:tblGrid>
                <a:gridCol w="1281113"/>
                <a:gridCol w="1282700"/>
                <a:gridCol w="1271587"/>
                <a:gridCol w="1470025"/>
                <a:gridCol w="1552575"/>
                <a:gridCol w="1784350"/>
              </a:tblGrid>
              <a:tr h="10060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operand 1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boolean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8000" marR="0" marT="0" marB="0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operand 2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boolean</a:t>
                      </a:r>
                      <a:endParaRPr kumimoji="0" lang="en-US" altLang="en-US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18000" marR="0" marT="0" marB="0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отрицание</a:t>
                      </a:r>
                      <a:endParaRPr kumimoji="0" lang="en-US" altLang="en-US" sz="20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boolean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000" marR="0" marT="0" marB="0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конюнкция</a:t>
                      </a:r>
                      <a:endParaRPr kumimoji="0" lang="en-US" altLang="en-US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boolean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000" marR="0" marT="0" marB="0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дизюнкция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boolean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8000" marR="0" marT="0" marB="0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изключващо или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boolean</a:t>
                      </a:r>
                      <a:endParaRPr kumimoji="0" lang="en-US" alt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8000" marR="0" marT="0" marB="0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not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 </a:t>
                      </a: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and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 </a:t>
                      </a: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 </a:t>
                      </a: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xor</a:t>
                      </a: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T="45728" marB="457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Знакови типове</a:t>
            </a: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1200"/>
            <a:ext cx="8497887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b="1" dirty="0" smtClean="0"/>
              <a:t>Char</a:t>
            </a:r>
          </a:p>
          <a:p>
            <a:pPr lvl="1" eaLnBrk="1" hangingPunct="1">
              <a:defRPr/>
            </a:pPr>
            <a:r>
              <a:rPr lang="bg-BG" altLang="en-US" sz="2400" b="1" dirty="0" smtClean="0"/>
              <a:t>стандартен  тип</a:t>
            </a:r>
          </a:p>
          <a:p>
            <a:pPr eaLnBrk="1" hangingPunct="1">
              <a:defRPr/>
            </a:pPr>
            <a:r>
              <a:rPr lang="en-US" altLang="en-US" sz="3200" b="1" dirty="0" err="1" smtClean="0"/>
              <a:t>AnsiChar</a:t>
            </a:r>
            <a:endParaRPr lang="en-US" altLang="en-US" sz="3200" b="1" dirty="0" smtClean="0"/>
          </a:p>
          <a:p>
            <a:pPr lvl="1" eaLnBrk="1" hangingPunct="1">
              <a:defRPr/>
            </a:pPr>
            <a:r>
              <a:rPr lang="bg-BG" altLang="en-US" sz="2400" b="1" dirty="0" smtClean="0"/>
              <a:t>еднобайтов</a:t>
            </a:r>
            <a:r>
              <a:rPr lang="en-US" altLang="en-US" sz="2400" b="1" dirty="0" smtClean="0"/>
              <a:t> (8-bit)</a:t>
            </a:r>
          </a:p>
          <a:p>
            <a:pPr eaLnBrk="1" hangingPunct="1">
              <a:defRPr/>
            </a:pPr>
            <a:r>
              <a:rPr lang="en-US" altLang="en-US" sz="2800" b="1" dirty="0" err="1" smtClean="0"/>
              <a:t>WideChar</a:t>
            </a:r>
            <a:endParaRPr lang="en-US" altLang="en-US" sz="2800" b="1" dirty="0" smtClean="0"/>
          </a:p>
          <a:p>
            <a:pPr lvl="1" eaLnBrk="1" hangingPunct="1">
              <a:defRPr/>
            </a:pPr>
            <a:r>
              <a:rPr lang="bg-BG" altLang="en-US" sz="2400" b="1" dirty="0" smtClean="0"/>
              <a:t>двубайтов</a:t>
            </a:r>
            <a:r>
              <a:rPr lang="en-US" altLang="en-US" sz="2400" b="1" dirty="0" smtClean="0"/>
              <a:t> (16-bit)</a:t>
            </a:r>
          </a:p>
          <a:p>
            <a:pPr lvl="1" eaLnBrk="1" hangingPunct="1">
              <a:defRPr/>
            </a:pPr>
            <a:r>
              <a:rPr lang="ru-RU" altLang="en-US" sz="2400" b="1" dirty="0" smtClean="0"/>
              <a:t>подреден по Unicod</a:t>
            </a:r>
          </a:p>
          <a:p>
            <a:pPr lvl="1" eaLnBrk="1" hangingPunct="1">
              <a:defRPr/>
            </a:pPr>
            <a:r>
              <a:rPr lang="ru-RU" altLang="en-US" sz="2400" b="1" dirty="0" smtClean="0"/>
              <a:t>може да бъде повече байтове в бъдещи реализации</a:t>
            </a:r>
            <a:endParaRPr lang="en-US" altLang="en-US" sz="24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Целочислени типове</a:t>
            </a:r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bg-BG" altLang="en-US" sz="2800" dirty="0" smtClean="0"/>
              <a:t>Стандартни </a:t>
            </a:r>
            <a:r>
              <a:rPr lang="en-US" altLang="en-US" sz="2800" dirty="0" smtClean="0"/>
              <a:t>(</a:t>
            </a:r>
            <a:r>
              <a:rPr lang="bg-BG" altLang="en-US" sz="2800" dirty="0" smtClean="0"/>
              <a:t>зависят от ЦП/ОС</a:t>
            </a:r>
            <a:r>
              <a:rPr lang="en-US" altLang="en-US" sz="2800" dirty="0" smtClean="0"/>
              <a:t>)</a:t>
            </a:r>
            <a:br>
              <a:rPr lang="en-US" altLang="en-US" sz="2800" dirty="0" smtClean="0"/>
            </a:br>
            <a:r>
              <a:rPr lang="en-US" altLang="en-US" sz="2800" dirty="0" smtClean="0"/>
              <a:t> </a:t>
            </a:r>
            <a:r>
              <a:rPr lang="ru-RU" altLang="en-US" sz="2800" dirty="0" smtClean="0"/>
              <a:t>за 32-битови приложения на Делфи</a:t>
            </a:r>
            <a:endParaRPr lang="en-US" altLang="en-US" sz="28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Integer	     -2147483648..2147483647 signed 32-bit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Cardinal      0..4294967295	            unsigned 32-bit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800" dirty="0" smtClean="0"/>
              <a:t>Фундаментални целочислени типове</a:t>
            </a:r>
            <a:endParaRPr lang="en-US" altLang="en-US" sz="28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Shortint</a:t>
            </a:r>
            <a:r>
              <a:rPr lang="en-US" altLang="en-US" sz="2400" dirty="0" smtClean="0"/>
              <a:t>	     -128..127                          signed 8-bit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Smallint</a:t>
            </a:r>
            <a:r>
              <a:rPr lang="en-US" altLang="en-US" sz="2400" dirty="0" smtClean="0"/>
              <a:t>	     -32768..32767                   signed 16-bit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Longint</a:t>
            </a:r>
            <a:r>
              <a:rPr lang="en-US" altLang="en-US" sz="2400" dirty="0" smtClean="0"/>
              <a:t>	     -2147483648..2147483647  signed 32-bit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Int64	     -2</a:t>
            </a:r>
            <a:r>
              <a:rPr lang="en-US" altLang="en-US" sz="2400" baseline="30000" dirty="0" smtClean="0"/>
              <a:t>63</a:t>
            </a:r>
            <a:r>
              <a:rPr lang="en-US" altLang="en-US" sz="2400" dirty="0" smtClean="0"/>
              <a:t>..2</a:t>
            </a:r>
            <a:r>
              <a:rPr lang="en-US" altLang="en-US" sz="2400" baseline="30000" dirty="0" smtClean="0"/>
              <a:t>63</a:t>
            </a:r>
            <a:r>
              <a:rPr lang="en-US" altLang="en-US" sz="2400" dirty="0" smtClean="0"/>
              <a:t>-1                          signed 64-bit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Byte	     0..255                              unsigned 8-bit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Word	     0..65535                         unsigned 16-bit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Longword</a:t>
            </a:r>
            <a:r>
              <a:rPr lang="en-US" altLang="en-US" sz="2400" dirty="0" smtClean="0"/>
              <a:t>    0..4294967295               unsigned 32-bit</a:t>
            </a:r>
            <a:endParaRPr lang="bg-BG" alt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Аритметични операции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умножение</a:t>
            </a:r>
            <a:r>
              <a:rPr lang="en-US" altLang="en-US" dirty="0" smtClean="0"/>
              <a:t>:  	</a:t>
            </a:r>
            <a:r>
              <a:rPr lang="en-US" altLang="en-US" dirty="0" smtClean="0">
                <a:solidFill>
                  <a:schemeClr val="folHlink"/>
                </a:solidFill>
              </a:rPr>
              <a:t>*</a:t>
            </a:r>
          </a:p>
          <a:p>
            <a:pPr eaLnBrk="1" hangingPunct="1">
              <a:defRPr/>
            </a:pPr>
            <a:r>
              <a:rPr lang="bg-BG" altLang="en-US" dirty="0" smtClean="0"/>
              <a:t>целочислено деление</a:t>
            </a:r>
            <a:r>
              <a:rPr lang="en-US" altLang="en-US" dirty="0" smtClean="0"/>
              <a:t>: </a:t>
            </a:r>
            <a:r>
              <a:rPr lang="en-US" altLang="en-US" dirty="0" smtClean="0">
                <a:solidFill>
                  <a:schemeClr val="folHlink"/>
                </a:solidFill>
              </a:rPr>
              <a:t>div</a:t>
            </a:r>
            <a:r>
              <a:rPr lang="en-US" altLang="en-US" dirty="0" smtClean="0"/>
              <a:t> 1</a:t>
            </a:r>
            <a:r>
              <a:rPr lang="bg-BG" altLang="en-US" dirty="0" smtClean="0"/>
              <a:t>4 </a:t>
            </a:r>
            <a:r>
              <a:rPr lang="bg-BG" altLang="en-US" dirty="0" smtClean="0">
                <a:solidFill>
                  <a:schemeClr val="folHlink"/>
                </a:solidFill>
              </a:rPr>
              <a:t>div</a:t>
            </a:r>
            <a:r>
              <a:rPr lang="bg-BG" altLang="en-US" dirty="0" smtClean="0"/>
              <a:t> 5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en-US" altLang="en-US" dirty="0" smtClean="0"/>
              <a:t> 2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деление </a:t>
            </a:r>
            <a:r>
              <a:rPr lang="en-US" altLang="en-US" dirty="0" smtClean="0"/>
              <a:t>: </a:t>
            </a:r>
            <a:r>
              <a:rPr lang="bg-BG" altLang="en-US" dirty="0" smtClean="0"/>
              <a:t>     </a:t>
            </a:r>
            <a:r>
              <a:rPr lang="en-US" altLang="en-US" dirty="0" smtClean="0"/>
              <a:t>	</a:t>
            </a:r>
            <a:r>
              <a:rPr lang="en-US" altLang="en-US" dirty="0" smtClean="0">
                <a:solidFill>
                  <a:schemeClr val="folHlink"/>
                </a:solidFill>
              </a:rPr>
              <a:t>/   </a:t>
            </a:r>
            <a:r>
              <a:rPr lang="en-US" altLang="en-US" dirty="0" smtClean="0"/>
              <a:t>         1</a:t>
            </a:r>
            <a:r>
              <a:rPr lang="bg-BG" altLang="en-US" dirty="0" smtClean="0"/>
              <a:t>4 </a:t>
            </a:r>
            <a:r>
              <a:rPr lang="en-US" altLang="en-US" dirty="0" smtClean="0">
                <a:solidFill>
                  <a:schemeClr val="folHlink"/>
                </a:solidFill>
              </a:rPr>
              <a:t>/</a:t>
            </a:r>
            <a:r>
              <a:rPr lang="bg-BG" altLang="en-US" dirty="0" smtClean="0"/>
              <a:t> 5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en-US" altLang="en-US" dirty="0" smtClean="0"/>
              <a:t> 2.8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остатък</a:t>
            </a:r>
            <a:r>
              <a:rPr lang="en-US" altLang="en-US" dirty="0" smtClean="0"/>
              <a:t>:		</a:t>
            </a:r>
            <a:r>
              <a:rPr lang="en-US" altLang="en-US" dirty="0" smtClean="0">
                <a:solidFill>
                  <a:schemeClr val="folHlink"/>
                </a:solidFill>
              </a:rPr>
              <a:t>mod</a:t>
            </a:r>
            <a:r>
              <a:rPr lang="en-US" altLang="en-US" dirty="0" smtClean="0"/>
              <a:t>       14</a:t>
            </a:r>
            <a:r>
              <a:rPr lang="bg-BG" altLang="en-US" dirty="0" smtClean="0"/>
              <a:t> </a:t>
            </a:r>
            <a:r>
              <a:rPr lang="bg-BG" altLang="en-US" dirty="0" smtClean="0">
                <a:solidFill>
                  <a:schemeClr val="folHlink"/>
                </a:solidFill>
              </a:rPr>
              <a:t>mod</a:t>
            </a:r>
            <a:r>
              <a:rPr lang="bg-BG" altLang="en-US" dirty="0" smtClean="0"/>
              <a:t> 5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en-US" altLang="en-US" dirty="0" smtClean="0"/>
              <a:t> 4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събиране:</a:t>
            </a:r>
            <a:r>
              <a:rPr lang="en-US" altLang="en-US" dirty="0" smtClean="0"/>
              <a:t>		</a:t>
            </a:r>
            <a:r>
              <a:rPr lang="en-US" altLang="en-US" dirty="0" smtClean="0">
                <a:solidFill>
                  <a:schemeClr val="folHlink"/>
                </a:solidFill>
              </a:rPr>
              <a:t>+</a:t>
            </a:r>
          </a:p>
          <a:p>
            <a:pPr eaLnBrk="1" hangingPunct="1">
              <a:defRPr/>
            </a:pPr>
            <a:r>
              <a:rPr lang="bg-BG" altLang="en-US" dirty="0" smtClean="0"/>
              <a:t>изваждане:</a:t>
            </a:r>
            <a:r>
              <a:rPr lang="en-US" altLang="en-US" dirty="0" smtClean="0"/>
              <a:t>		</a:t>
            </a:r>
            <a:r>
              <a:rPr lang="en-US" altLang="en-US" dirty="0" smtClean="0">
                <a:solidFill>
                  <a:schemeClr val="folHlink"/>
                </a:solidFill>
              </a:rPr>
              <a:t>-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Логически оператори (побитови)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побитово отрицание</a:t>
            </a:r>
            <a:r>
              <a:rPr lang="en-US" altLang="en-US" dirty="0" smtClean="0"/>
              <a:t>	</a:t>
            </a:r>
            <a:r>
              <a:rPr lang="en-US" altLang="en-US" dirty="0" smtClean="0">
                <a:solidFill>
                  <a:schemeClr val="folHlink"/>
                </a:solidFill>
              </a:rPr>
              <a:t>not	</a:t>
            </a:r>
            <a:r>
              <a:rPr lang="bg-BG" altLang="en-US" dirty="0" smtClean="0"/>
              <a:t>not –10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9 </a:t>
            </a:r>
            <a:endParaRPr lang="en-US" altLang="en-US" dirty="0" smtClean="0">
              <a:solidFill>
                <a:schemeClr val="folHlink"/>
              </a:solidFill>
            </a:endParaRPr>
          </a:p>
          <a:p>
            <a:pPr eaLnBrk="1" hangingPunct="1">
              <a:defRPr/>
            </a:pPr>
            <a:r>
              <a:rPr lang="bg-BG" altLang="en-US" dirty="0"/>
              <a:t>побитово </a:t>
            </a:r>
            <a:r>
              <a:rPr lang="en-US" altLang="en-US" dirty="0" smtClean="0"/>
              <a:t>and		</a:t>
            </a:r>
            <a:r>
              <a:rPr lang="en-US" altLang="en-US" dirty="0" smtClean="0">
                <a:solidFill>
                  <a:schemeClr val="folHlink"/>
                </a:solidFill>
              </a:rPr>
              <a:t>and	</a:t>
            </a:r>
            <a:r>
              <a:rPr lang="bg-BG" altLang="en-US" dirty="0" smtClean="0"/>
              <a:t>11 and 5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 1 </a:t>
            </a:r>
            <a:endParaRPr lang="en-US" altLang="en-US" dirty="0" smtClean="0">
              <a:solidFill>
                <a:schemeClr val="folHlink"/>
              </a:solidFill>
            </a:endParaRPr>
          </a:p>
          <a:p>
            <a:pPr eaLnBrk="1" hangingPunct="1">
              <a:defRPr/>
            </a:pPr>
            <a:r>
              <a:rPr lang="bg-BG" altLang="en-US" dirty="0"/>
              <a:t>побитово </a:t>
            </a:r>
            <a:r>
              <a:rPr lang="en-US" altLang="en-US" dirty="0" smtClean="0"/>
              <a:t>or		</a:t>
            </a:r>
            <a:r>
              <a:rPr lang="en-US" altLang="en-US" dirty="0" smtClean="0">
                <a:solidFill>
                  <a:schemeClr val="folHlink"/>
                </a:solidFill>
              </a:rPr>
              <a:t>or	</a:t>
            </a:r>
            <a:r>
              <a:rPr lang="bg-BG" altLang="en-US" dirty="0" smtClean="0"/>
              <a:t>10 or 6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 14 </a:t>
            </a:r>
            <a:endParaRPr lang="en-US" altLang="en-US" dirty="0" smtClean="0">
              <a:solidFill>
                <a:schemeClr val="folHlink"/>
              </a:solidFill>
            </a:endParaRPr>
          </a:p>
          <a:p>
            <a:pPr eaLnBrk="1" hangingPunct="1">
              <a:defRPr/>
            </a:pPr>
            <a:r>
              <a:rPr lang="bg-BG" altLang="en-US" dirty="0"/>
              <a:t>побитово </a:t>
            </a:r>
            <a:r>
              <a:rPr lang="en-US" altLang="en-US" dirty="0" err="1" smtClean="0"/>
              <a:t>xor</a:t>
            </a:r>
            <a:r>
              <a:rPr lang="en-US" altLang="en-US" dirty="0" smtClean="0"/>
              <a:t>	</a:t>
            </a:r>
            <a:r>
              <a:rPr lang="en-US" altLang="en-US" dirty="0" err="1" smtClean="0">
                <a:solidFill>
                  <a:schemeClr val="folHlink"/>
                </a:solidFill>
              </a:rPr>
              <a:t>xor</a:t>
            </a:r>
            <a:r>
              <a:rPr lang="en-US" altLang="en-US" dirty="0" smtClean="0">
                <a:solidFill>
                  <a:schemeClr val="folHlink"/>
                </a:solidFill>
              </a:rPr>
              <a:t>	</a:t>
            </a:r>
            <a:r>
              <a:rPr lang="bg-BG" altLang="en-US" dirty="0" smtClean="0"/>
              <a:t>14 xor 45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 35 </a:t>
            </a:r>
            <a:endParaRPr lang="en-US" altLang="en-US" dirty="0" smtClean="0">
              <a:solidFill>
                <a:schemeClr val="folHlink"/>
              </a:solidFill>
            </a:endParaRPr>
          </a:p>
          <a:p>
            <a:pPr eaLnBrk="1" hangingPunct="1">
              <a:defRPr/>
            </a:pPr>
            <a:r>
              <a:rPr lang="en-US" altLang="en-US" dirty="0" smtClean="0"/>
              <a:t>shift left	</a:t>
            </a:r>
            <a:r>
              <a:rPr lang="bg-BG" altLang="en-US" dirty="0" smtClean="0"/>
              <a:t>              </a:t>
            </a:r>
            <a:r>
              <a:rPr lang="en-US" altLang="en-US" dirty="0" err="1" smtClean="0">
                <a:solidFill>
                  <a:schemeClr val="folHlink"/>
                </a:solidFill>
              </a:rPr>
              <a:t>shl</a:t>
            </a:r>
            <a:r>
              <a:rPr lang="en-US" altLang="en-US" dirty="0" smtClean="0">
                <a:solidFill>
                  <a:schemeClr val="folHlink"/>
                </a:solidFill>
              </a:rPr>
              <a:t>	</a:t>
            </a:r>
            <a:r>
              <a:rPr lang="bg-BG" altLang="en-US" dirty="0" smtClean="0"/>
              <a:t>10 shl 6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 640 </a:t>
            </a:r>
            <a:endParaRPr lang="en-US" altLang="en-US" dirty="0" smtClean="0">
              <a:solidFill>
                <a:schemeClr val="folHlink"/>
              </a:solidFill>
            </a:endParaRPr>
          </a:p>
          <a:p>
            <a:pPr eaLnBrk="1" hangingPunct="1">
              <a:defRPr/>
            </a:pPr>
            <a:r>
              <a:rPr lang="en-US" altLang="en-US" dirty="0" smtClean="0"/>
              <a:t>shift right	</a:t>
            </a:r>
            <a:r>
              <a:rPr lang="bg-BG" altLang="en-US" dirty="0" smtClean="0"/>
              <a:t>       </a:t>
            </a:r>
            <a:r>
              <a:rPr lang="en-US" altLang="en-US" dirty="0" err="1" smtClean="0">
                <a:solidFill>
                  <a:schemeClr val="folHlink"/>
                </a:solidFill>
              </a:rPr>
              <a:t>shr</a:t>
            </a:r>
            <a:r>
              <a:rPr lang="en-US" altLang="en-US" dirty="0" smtClean="0">
                <a:solidFill>
                  <a:schemeClr val="folHlink"/>
                </a:solidFill>
              </a:rPr>
              <a:t>	</a:t>
            </a:r>
            <a:r>
              <a:rPr lang="bg-BG" altLang="en-US" dirty="0" smtClean="0"/>
              <a:t>10 shr 2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 2 </a:t>
            </a: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Логически оператори (побитови)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u="sng" smtClean="0"/>
              <a:t>n</a:t>
            </a:r>
            <a:r>
              <a:rPr lang="bg-BG" altLang="en-US" sz="2400" u="sng" smtClean="0"/>
              <a:t>ot</a:t>
            </a:r>
            <a:r>
              <a:rPr lang="en-US" altLang="en-US" sz="2400" u="sng" smtClean="0"/>
              <a:t> -10: </a:t>
            </a:r>
            <a:r>
              <a:rPr lang="bg-BG" altLang="en-US" sz="2400" u="sng" smtClean="0"/>
              <a:t> </a:t>
            </a:r>
            <a:r>
              <a:rPr lang="en-US" altLang="en-US" sz="2400" u="sng" smtClean="0"/>
              <a:t>11110110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9:           00001001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11:    0000</a:t>
            </a:r>
            <a:r>
              <a:rPr lang="bg-BG" altLang="en-US" sz="2400" smtClean="0"/>
              <a:t>1</a:t>
            </a:r>
            <a:r>
              <a:rPr lang="en-US" altLang="en-US" sz="2400" smtClean="0"/>
              <a:t>01</a:t>
            </a:r>
            <a:r>
              <a:rPr lang="bg-BG" altLang="en-US" sz="2400" smtClean="0"/>
              <a:t>1 and</a:t>
            </a:r>
            <a:endParaRPr lang="en-US" altLang="en-US" sz="24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u="sng" smtClean="0"/>
              <a:t> 5:     00000101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1:     00000001</a:t>
            </a:r>
            <a:r>
              <a:rPr lang="bg-BG" altLang="en-US" sz="2400" smtClean="0"/>
              <a:t> </a:t>
            </a:r>
            <a:endParaRPr lang="en-US" altLang="en-US" sz="24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14:    0000</a:t>
            </a:r>
            <a:r>
              <a:rPr lang="bg-BG" altLang="en-US" sz="2400" smtClean="0"/>
              <a:t>1</a:t>
            </a:r>
            <a:r>
              <a:rPr lang="en-US" altLang="en-US" sz="2400" smtClean="0"/>
              <a:t>110</a:t>
            </a:r>
            <a:r>
              <a:rPr lang="bg-BG" altLang="en-US" sz="2400" smtClean="0"/>
              <a:t> </a:t>
            </a:r>
            <a:r>
              <a:rPr lang="en-US" altLang="en-US" sz="2400" smtClean="0"/>
              <a:t>xor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u="sng" smtClean="0"/>
              <a:t>45:    00101101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35:    00100011</a:t>
            </a:r>
            <a:r>
              <a:rPr lang="bg-BG" altLang="en-US" sz="2000" smtClean="0"/>
              <a:t> </a:t>
            </a:r>
            <a:endParaRPr lang="en-US" altLang="en-US" sz="20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sz="2800" smtClean="0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81513" y="1981200"/>
            <a:ext cx="4495800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10:    0000</a:t>
            </a:r>
            <a:r>
              <a:rPr lang="bg-BG" altLang="en-US" sz="2400" smtClean="0"/>
              <a:t>1</a:t>
            </a:r>
            <a:r>
              <a:rPr lang="en-US" altLang="en-US" sz="2400" smtClean="0"/>
              <a:t>010</a:t>
            </a:r>
            <a:r>
              <a:rPr lang="bg-BG" altLang="en-US" sz="2400" smtClean="0"/>
              <a:t> </a:t>
            </a:r>
            <a:r>
              <a:rPr lang="en-US" altLang="en-US" sz="2400" smtClean="0"/>
              <a:t>or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u="sng" smtClean="0"/>
              <a:t> 6:     00000110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14:    00001110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u="sng" smtClean="0"/>
              <a:t>10:    000000000000</a:t>
            </a:r>
            <a:r>
              <a:rPr lang="bg-BG" altLang="en-US" sz="2400" u="sng" smtClean="0"/>
              <a:t>1</a:t>
            </a:r>
            <a:r>
              <a:rPr lang="en-US" altLang="en-US" sz="2400" u="sng" smtClean="0"/>
              <a:t>010</a:t>
            </a:r>
            <a:r>
              <a:rPr lang="bg-BG" altLang="en-US" sz="2400" u="sng" smtClean="0"/>
              <a:t> </a:t>
            </a:r>
            <a:r>
              <a:rPr lang="en-US" altLang="en-US" sz="2400" u="sng" smtClean="0"/>
              <a:t>shl 6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640:  </a:t>
            </a:r>
            <a:r>
              <a:rPr lang="en-US" altLang="en-US" sz="2400" smtClean="0">
                <a:solidFill>
                  <a:schemeClr val="folHlink"/>
                </a:solidFill>
              </a:rPr>
              <a:t>000000</a:t>
            </a:r>
            <a:r>
              <a:rPr lang="bg-BG" altLang="en-US" sz="2400" smtClean="0">
                <a:solidFill>
                  <a:schemeClr val="folHlink"/>
                </a:solidFill>
              </a:rPr>
              <a:t>1</a:t>
            </a:r>
            <a:r>
              <a:rPr lang="en-US" altLang="en-US" sz="2400" smtClean="0">
                <a:solidFill>
                  <a:schemeClr val="folHlink"/>
                </a:solidFill>
              </a:rPr>
              <a:t>010</a:t>
            </a:r>
            <a:r>
              <a:rPr lang="en-US" altLang="en-US" sz="2400" smtClean="0">
                <a:solidFill>
                  <a:schemeClr val="accent1"/>
                </a:solidFill>
              </a:rPr>
              <a:t>000000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u="sng" smtClean="0"/>
              <a:t>10:    000000000000</a:t>
            </a:r>
            <a:r>
              <a:rPr lang="bg-BG" altLang="en-US" sz="2400" u="sng" smtClean="0"/>
              <a:t>1</a:t>
            </a:r>
            <a:r>
              <a:rPr lang="en-US" altLang="en-US" sz="2400" u="sng" smtClean="0"/>
              <a:t>010</a:t>
            </a:r>
            <a:r>
              <a:rPr lang="bg-BG" altLang="en-US" sz="2400" u="sng" smtClean="0"/>
              <a:t> </a:t>
            </a:r>
            <a:r>
              <a:rPr lang="en-US" altLang="en-US" sz="2400" u="sng" smtClean="0"/>
              <a:t>shr 2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2:     </a:t>
            </a:r>
            <a:r>
              <a:rPr lang="en-US" altLang="en-US" sz="2400" smtClean="0">
                <a:solidFill>
                  <a:schemeClr val="accent1"/>
                </a:solidFill>
              </a:rPr>
              <a:t>00</a:t>
            </a:r>
            <a:r>
              <a:rPr lang="en-US" altLang="en-US" sz="2400" smtClean="0">
                <a:solidFill>
                  <a:schemeClr val="folHlink"/>
                </a:solidFill>
              </a:rPr>
              <a:t>000000000000</a:t>
            </a:r>
            <a:r>
              <a:rPr lang="bg-BG" altLang="en-US" sz="2400" smtClean="0">
                <a:solidFill>
                  <a:schemeClr val="folHlink"/>
                </a:solidFill>
              </a:rPr>
              <a:t>1</a:t>
            </a:r>
            <a:r>
              <a:rPr lang="en-US" altLang="en-US" sz="2400" smtClean="0">
                <a:solidFill>
                  <a:schemeClr val="folHlink"/>
                </a:solidFill>
              </a:rPr>
              <a:t>0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bg-BG" altLang="en-US" sz="2400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Реални типове</a:t>
            </a:r>
          </a:p>
        </p:txBody>
      </p:sp>
      <p:graphicFrame>
        <p:nvGraphicFramePr>
          <p:cNvPr id="147654" name="Group 1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115719"/>
              </p:ext>
            </p:extLst>
          </p:nvPr>
        </p:nvGraphicFramePr>
        <p:xfrm>
          <a:off x="395288" y="2636838"/>
          <a:ext cx="8424862" cy="3625851"/>
        </p:xfrm>
        <a:graphic>
          <a:graphicData uri="http://schemas.openxmlformats.org/drawingml/2006/table">
            <a:tbl>
              <a:tblPr/>
              <a:tblGrid>
                <a:gridCol w="1512887"/>
                <a:gridCol w="3794125"/>
                <a:gridCol w="1714500"/>
                <a:gridCol w="1403350"/>
              </a:tblGrid>
              <a:tr h="87320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Тип</a:t>
                      </a:r>
                      <a:endParaRPr kumimoji="0" lang="bg-BG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Диапазон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Значещи цифри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</a:rPr>
                        <a:t>Размер в байтове</a:t>
                      </a:r>
                      <a:endParaRPr kumimoji="0" lang="en-US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Real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48 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2.9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–39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  .. 1.7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11-12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Single 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1.5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–45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  .. 3.4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7-8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Double 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5.0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–324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 .. 1.7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308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15-16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Extended 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3.4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 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–4932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..1.1 </a:t>
                      </a: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4932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19-20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Comp 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–2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63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..2</a:t>
                      </a:r>
                      <a:r>
                        <a:rPr kumimoji="0" lang="bg-BG" altLang="en-US" sz="2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63</a:t>
                      </a: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–1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19-20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10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Currency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–922337203685477.5808  ..  922337203685477.5807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19-20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bg-BG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7648" name="Rectangle 192"/>
          <p:cNvSpPr>
            <a:spLocks noChangeArrowheads="1"/>
          </p:cNvSpPr>
          <p:nvPr/>
        </p:nvSpPr>
        <p:spPr bwMode="auto">
          <a:xfrm>
            <a:off x="611188" y="1589088"/>
            <a:ext cx="7921625" cy="90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Char char="n"/>
              <a:defRPr/>
            </a:pPr>
            <a:r>
              <a:rPr lang="en-US" altLang="en-US" sz="20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bg-BG" alt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Стандартен тип </a:t>
            </a:r>
            <a:r>
              <a:rPr lang="en-US" altLang="en-US" sz="2800" dirty="0" smtClean="0"/>
              <a:t>Real  (~  Double</a:t>
            </a:r>
            <a:r>
              <a:rPr lang="en-US" altLang="en-US" sz="2800" dirty="0"/>
              <a:t>)</a:t>
            </a:r>
          </a:p>
          <a:p>
            <a:pPr eaLnBrk="1" hangingPunct="1">
              <a:defRPr/>
            </a:pPr>
            <a:endParaRPr lang="en-US" altLang="en-US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Подпрограми с дискретни аргументи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4943" y="1866900"/>
            <a:ext cx="8424863" cy="4616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err="1" smtClean="0">
                <a:solidFill>
                  <a:srgbClr val="FFFF00"/>
                </a:solidFill>
              </a:rPr>
              <a:t>Inc</a:t>
            </a:r>
            <a:r>
              <a:rPr lang="en-US" altLang="en-US" sz="2400" dirty="0" smtClean="0"/>
              <a:t> – </a:t>
            </a:r>
            <a:r>
              <a:rPr lang="ru-RU" altLang="en-US" sz="2400" dirty="0" smtClean="0"/>
              <a:t>Увеличава стойността с едно или N</a:t>
            </a:r>
            <a:endParaRPr lang="en-US" alt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 dirty="0" err="1" smtClean="0"/>
              <a:t>Var</a:t>
            </a:r>
            <a:r>
              <a:rPr lang="en-US" altLang="en-US" sz="2000" dirty="0" smtClean="0"/>
              <a:t> x:integer=5; begin </a:t>
            </a:r>
            <a:r>
              <a:rPr lang="en-US" altLang="en-US" sz="2000" dirty="0" err="1" smtClean="0"/>
              <a:t>inc</a:t>
            </a:r>
            <a:r>
              <a:rPr lang="en-US" altLang="en-US" sz="2000" dirty="0" smtClean="0"/>
              <a:t>(x); {</a:t>
            </a:r>
            <a:r>
              <a:rPr lang="en-US" altLang="en-US" sz="2000" dirty="0" smtClean="0">
                <a:solidFill>
                  <a:schemeClr val="folHlink"/>
                </a:solidFill>
              </a:rPr>
              <a:t>x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6</a:t>
            </a:r>
            <a:r>
              <a:rPr lang="en-US" altLang="en-US" sz="2000" dirty="0" smtClean="0">
                <a:sym typeface="Wingdings" panose="05000000000000000000" pitchFamily="2" charset="2"/>
              </a:rPr>
              <a:t>}; </a:t>
            </a:r>
            <a:r>
              <a:rPr lang="en-US" altLang="en-US" sz="2000" dirty="0" err="1" smtClean="0">
                <a:sym typeface="Wingdings" panose="05000000000000000000" pitchFamily="2" charset="2"/>
              </a:rPr>
              <a:t>inc</a:t>
            </a:r>
            <a:r>
              <a:rPr lang="en-US" altLang="en-US" sz="2000" dirty="0" smtClean="0">
                <a:sym typeface="Wingdings" panose="05000000000000000000" pitchFamily="2" charset="2"/>
              </a:rPr>
              <a:t>(x,3); {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x9</a:t>
            </a:r>
            <a:r>
              <a:rPr lang="en-US" altLang="en-US" sz="2000" dirty="0" smtClean="0">
                <a:sym typeface="Wingdings" panose="05000000000000000000" pitchFamily="2" charset="2"/>
              </a:rPr>
              <a:t>} end.</a:t>
            </a:r>
            <a:endParaRPr lang="en-US" altLang="en-US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>
                <a:solidFill>
                  <a:srgbClr val="FFFF00"/>
                </a:solidFill>
              </a:rPr>
              <a:t>Odd</a:t>
            </a:r>
            <a:r>
              <a:rPr lang="en-US" altLang="en-US" sz="2400" dirty="0" smtClean="0"/>
              <a:t> – </a:t>
            </a:r>
            <a:r>
              <a:rPr lang="ru-RU" altLang="en-US" sz="2400" dirty="0" smtClean="0"/>
              <a:t>Връща true</a:t>
            </a:r>
            <a:r>
              <a:rPr lang="en-US" altLang="en-US" sz="2400" dirty="0" smtClean="0"/>
              <a:t>,</a:t>
            </a:r>
            <a:r>
              <a:rPr lang="ru-RU" altLang="en-US" sz="2400" dirty="0" smtClean="0"/>
              <a:t> ако аргументът е нечетно число</a:t>
            </a:r>
            <a:endParaRPr lang="en-US" alt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 dirty="0" smtClean="0"/>
              <a:t>odd(7) </a:t>
            </a:r>
            <a:r>
              <a:rPr lang="en-US" altLang="en-US" sz="2000" dirty="0" smtClean="0">
                <a:sym typeface="Wingdings" panose="05000000000000000000" pitchFamily="2" charset="2"/>
              </a:rPr>
              <a:t> 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true</a:t>
            </a:r>
            <a:r>
              <a:rPr lang="en-US" altLang="en-US" sz="2000" dirty="0" smtClean="0">
                <a:sym typeface="Wingdings" panose="05000000000000000000" pitchFamily="2" charset="2"/>
              </a:rPr>
              <a:t>        odd(14) 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 false</a:t>
            </a:r>
            <a:endParaRPr lang="en-US" altLang="en-US" sz="2000" dirty="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>
                <a:solidFill>
                  <a:srgbClr val="FFFF00"/>
                </a:solidFill>
              </a:rPr>
              <a:t>Ord</a:t>
            </a:r>
            <a:r>
              <a:rPr lang="en-US" altLang="en-US" sz="2400" dirty="0" smtClean="0"/>
              <a:t> – </a:t>
            </a:r>
            <a:r>
              <a:rPr lang="ru-RU" altLang="en-US" sz="2400" dirty="0" smtClean="0"/>
              <a:t>Връща числова стойност на дискретен израз</a:t>
            </a:r>
            <a:endParaRPr lang="en-US" alt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 dirty="0" smtClean="0"/>
              <a:t>Ord('A') </a:t>
            </a:r>
            <a:r>
              <a:rPr lang="en-US" altLang="en-US" sz="2000" dirty="0" smtClean="0">
                <a:sym typeface="Wingdings" panose="05000000000000000000" pitchFamily="2" charset="2"/>
              </a:rPr>
              <a:t>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 65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err="1" smtClean="0">
                <a:solidFill>
                  <a:srgbClr val="FFFF00"/>
                </a:solidFill>
              </a:rPr>
              <a:t>Chr</a:t>
            </a:r>
            <a:r>
              <a:rPr lang="en-US" altLang="en-US" sz="2400" dirty="0" smtClean="0"/>
              <a:t> – </a:t>
            </a:r>
            <a:r>
              <a:rPr lang="ru-RU" altLang="en-US" sz="2400" dirty="0" smtClean="0"/>
              <a:t>Връща знака за определена ASCII стойност</a:t>
            </a:r>
            <a:endParaRPr lang="en-US" alt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 dirty="0" err="1" smtClean="0"/>
              <a:t>Chr</a:t>
            </a:r>
            <a:r>
              <a:rPr lang="en-US" altLang="en-US" sz="2000" dirty="0" smtClean="0"/>
              <a:t>(65) </a:t>
            </a:r>
            <a:r>
              <a:rPr lang="en-US" altLang="en-US" sz="2000" dirty="0" smtClean="0">
                <a:sym typeface="Wingdings" panose="05000000000000000000" pitchFamily="2" charset="2"/>
              </a:rPr>
              <a:t>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 </a:t>
            </a:r>
            <a:r>
              <a:rPr lang="en-US" altLang="en-US" sz="2000" dirty="0" smtClean="0">
                <a:solidFill>
                  <a:schemeClr val="folHlink"/>
                </a:solidFill>
              </a:rPr>
              <a:t>'A'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err="1" smtClean="0">
                <a:solidFill>
                  <a:srgbClr val="FFFF00"/>
                </a:solidFill>
              </a:rPr>
              <a:t>Pred</a:t>
            </a:r>
            <a:r>
              <a:rPr lang="en-US" altLang="en-US" sz="2400" dirty="0" smtClean="0"/>
              <a:t> – </a:t>
            </a:r>
            <a:r>
              <a:rPr lang="bg-BG" altLang="en-US" sz="2400" dirty="0" smtClean="0"/>
              <a:t>Връща предшественик на аргумента</a:t>
            </a:r>
            <a:endParaRPr lang="en-US" alt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 dirty="0" err="1" smtClean="0"/>
              <a:t>Pred</a:t>
            </a:r>
            <a:r>
              <a:rPr lang="en-US" altLang="en-US" sz="2000" dirty="0" smtClean="0"/>
              <a:t>(‘B’) </a:t>
            </a:r>
            <a:r>
              <a:rPr lang="en-US" altLang="en-US" sz="2000" dirty="0" smtClean="0">
                <a:sym typeface="Wingdings" panose="05000000000000000000" pitchFamily="2" charset="2"/>
              </a:rPr>
              <a:t>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 </a:t>
            </a:r>
            <a:r>
              <a:rPr lang="en-US" altLang="en-US" sz="2000" dirty="0" smtClean="0">
                <a:solidFill>
                  <a:schemeClr val="folHlink"/>
                </a:solidFill>
              </a:rPr>
              <a:t>'A'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err="1" smtClean="0">
                <a:solidFill>
                  <a:srgbClr val="FFFF00"/>
                </a:solidFill>
              </a:rPr>
              <a:t>Succ</a:t>
            </a:r>
            <a:r>
              <a:rPr lang="en-US" altLang="en-US" sz="2400" dirty="0" smtClean="0"/>
              <a:t> – </a:t>
            </a:r>
            <a:r>
              <a:rPr lang="bg-BG" altLang="en-US" sz="2400" dirty="0" smtClean="0"/>
              <a:t>Връща наследник на аргумента</a:t>
            </a:r>
            <a:endParaRPr lang="en-US" altLang="en-US" sz="24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000" dirty="0" err="1" smtClean="0"/>
              <a:t>Succ</a:t>
            </a:r>
            <a:r>
              <a:rPr lang="en-US" altLang="en-US" sz="2000" dirty="0" smtClean="0"/>
              <a:t>(('A') </a:t>
            </a:r>
            <a:r>
              <a:rPr lang="en-US" altLang="en-US" sz="2000" dirty="0" smtClean="0">
                <a:sym typeface="Wingdings" panose="05000000000000000000" pitchFamily="2" charset="2"/>
              </a:rPr>
              <a:t></a:t>
            </a:r>
            <a:r>
              <a:rPr lang="en-US" altLang="en-US" sz="2000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 </a:t>
            </a:r>
            <a:r>
              <a:rPr lang="en-US" altLang="en-US" sz="2000" dirty="0" smtClean="0">
                <a:solidFill>
                  <a:schemeClr val="folHlink"/>
                </a:solidFill>
              </a:rPr>
              <a:t>'B'</a:t>
            </a:r>
            <a:endParaRPr lang="bg-BG" altLang="en-US" sz="2000" dirty="0" smtClean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Други</a:t>
            </a:r>
            <a:r>
              <a:rPr lang="en-US" altLang="en-US" dirty="0" smtClean="0"/>
              <a:t> </a:t>
            </a:r>
            <a:r>
              <a:rPr lang="bg-BG" altLang="en-US" dirty="0" smtClean="0"/>
              <a:t>подпрограми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Random(</a:t>
            </a:r>
            <a:r>
              <a:rPr lang="en-US" altLang="en-US" sz="2400" dirty="0" smtClean="0">
                <a:solidFill>
                  <a:srgbClr val="FFFF00"/>
                </a:solidFill>
              </a:rPr>
              <a:t>X</a:t>
            </a:r>
            <a:r>
              <a:rPr lang="bg-BG" altLang="en-US" sz="2400" dirty="0" smtClean="0">
                <a:solidFill>
                  <a:srgbClr val="FFFF00"/>
                </a:solidFill>
              </a:rPr>
              <a:t>)</a:t>
            </a:r>
            <a:r>
              <a:rPr lang="bg-BG" altLang="en-US" sz="2400" dirty="0" smtClean="0"/>
              <a:t> </a:t>
            </a:r>
            <a:r>
              <a:rPr lang="en-US" altLang="en-US" sz="2400" dirty="0" smtClean="0"/>
              <a:t>– </a:t>
            </a:r>
            <a:r>
              <a:rPr lang="ru-RU" altLang="en-US" sz="2400" dirty="0" smtClean="0"/>
              <a:t>Генерира случайни числа в [0, X)</a:t>
            </a:r>
            <a:endParaRPr lang="en-US" altLang="en-US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Random</a:t>
            </a:r>
            <a:r>
              <a:rPr lang="bg-BG" altLang="en-US" sz="2400" dirty="0" smtClean="0"/>
              <a:t> </a:t>
            </a:r>
            <a:r>
              <a:rPr lang="en-US" altLang="en-US" sz="2400" dirty="0" smtClean="0"/>
              <a:t>– </a:t>
            </a:r>
            <a:r>
              <a:rPr lang="ru-RU" altLang="en-US" sz="2400" dirty="0" smtClean="0"/>
              <a:t>Генерира случайни числа в [0,1)</a:t>
            </a:r>
            <a:endParaRPr lang="en-US" altLang="en-US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Random</a:t>
            </a:r>
            <a:r>
              <a:rPr lang="en-US" altLang="en-US" sz="2400" dirty="0" err="1" smtClean="0">
                <a:solidFill>
                  <a:srgbClr val="FFFF00"/>
                </a:solidFill>
              </a:rPr>
              <a:t>ize</a:t>
            </a:r>
            <a:r>
              <a:rPr lang="bg-BG" altLang="en-US" sz="2400" dirty="0" smtClean="0"/>
              <a:t> </a:t>
            </a:r>
            <a:r>
              <a:rPr lang="en-US" altLang="en-US" sz="2400" dirty="0" smtClean="0"/>
              <a:t>– </a:t>
            </a:r>
            <a:r>
              <a:rPr lang="ru-RU" altLang="en-US" sz="2400" dirty="0" smtClean="0"/>
              <a:t>Инициализира генератора на случайни числа със случайна стойност</a:t>
            </a:r>
            <a:r>
              <a:rPr lang="en-US" altLang="en-US" sz="2400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Abs(X)</a:t>
            </a:r>
            <a:r>
              <a:rPr lang="en-US" altLang="en-US" sz="2400" dirty="0" smtClean="0"/>
              <a:t> – </a:t>
            </a:r>
            <a:r>
              <a:rPr lang="ru-RU" altLang="en-US" sz="2400" dirty="0" smtClean="0"/>
              <a:t>Връща абсолютната стойност на X</a:t>
            </a:r>
            <a:r>
              <a:rPr lang="en-US" altLang="en-US" sz="2400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Sqr(X)</a:t>
            </a:r>
            <a:r>
              <a:rPr lang="en-US" altLang="en-US" sz="2400" dirty="0" smtClean="0"/>
              <a:t> – X</a:t>
            </a:r>
            <a:r>
              <a:rPr lang="en-US" altLang="en-US" sz="2400" baseline="30000" dirty="0" smtClean="0"/>
              <a:t>2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Sqrt(X)</a:t>
            </a:r>
            <a:r>
              <a:rPr lang="bg-BG" altLang="en-US" sz="2400" dirty="0" smtClean="0"/>
              <a:t> </a:t>
            </a:r>
            <a:r>
              <a:rPr lang="en-US" altLang="en-US" sz="2400" dirty="0" smtClean="0"/>
              <a:t>– √X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Ln(X)</a:t>
            </a:r>
            <a:r>
              <a:rPr lang="bg-BG" altLang="en-US" sz="2400" dirty="0" smtClean="0"/>
              <a:t> </a:t>
            </a:r>
            <a:r>
              <a:rPr lang="en-US" altLang="en-US" sz="2400" dirty="0" smtClean="0"/>
              <a:t>– </a:t>
            </a:r>
            <a:r>
              <a:rPr lang="bg-BG" altLang="en-US" sz="2400" dirty="0" smtClean="0"/>
              <a:t>Връща</a:t>
            </a:r>
            <a:r>
              <a:rPr lang="en-US" altLang="en-US" sz="2400" dirty="0" smtClean="0"/>
              <a:t> </a:t>
            </a:r>
            <a:r>
              <a:rPr lang="bg-BG" altLang="en-US" sz="2400" dirty="0" smtClean="0"/>
              <a:t>натурален логаритъм от </a:t>
            </a:r>
            <a:r>
              <a:rPr lang="en-US" altLang="en-US" sz="2400" dirty="0" smtClean="0"/>
              <a:t>X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400" dirty="0" smtClean="0">
                <a:solidFill>
                  <a:srgbClr val="FFFF00"/>
                </a:solidFill>
              </a:rPr>
              <a:t>Exp(X)</a:t>
            </a:r>
            <a:r>
              <a:rPr lang="bg-BG" altLang="en-US" sz="2400" dirty="0" smtClean="0"/>
              <a:t> </a:t>
            </a:r>
            <a:r>
              <a:rPr lang="en-US" altLang="en-US" sz="2400" dirty="0" smtClean="0"/>
              <a:t>– </a:t>
            </a:r>
            <a:r>
              <a:rPr lang="bg-BG" altLang="en-US" sz="2400" dirty="0" smtClean="0"/>
              <a:t>Връща експонента от </a:t>
            </a:r>
            <a:r>
              <a:rPr lang="en-US" altLang="en-US" sz="2400" dirty="0" smtClean="0"/>
              <a:t>X: </a:t>
            </a:r>
            <a:r>
              <a:rPr lang="en-US" altLang="en-US" sz="2400" dirty="0" err="1" smtClean="0"/>
              <a:t>e</a:t>
            </a:r>
            <a:r>
              <a:rPr lang="en-US" altLang="en-US" sz="2400" baseline="30000" dirty="0" err="1" smtClean="0"/>
              <a:t>X</a:t>
            </a:r>
            <a:endParaRPr lang="en-US" altLang="en-US" sz="2400" baseline="30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>
                <a:solidFill>
                  <a:srgbClr val="FFFF00"/>
                </a:solidFill>
              </a:rPr>
              <a:t>Power(X,Y)</a:t>
            </a:r>
            <a:r>
              <a:rPr lang="en-US" altLang="en-US" sz="2400" dirty="0" smtClean="0"/>
              <a:t> – </a:t>
            </a:r>
            <a:r>
              <a:rPr lang="bg-BG" altLang="en-US" sz="2400" dirty="0" smtClean="0"/>
              <a:t>Връща </a:t>
            </a:r>
            <a:r>
              <a:rPr lang="en-US" altLang="en-US" sz="2400" dirty="0" smtClean="0"/>
              <a:t>X</a:t>
            </a:r>
            <a:r>
              <a:rPr lang="en-US" altLang="en-US" sz="2400" baseline="30000" dirty="0" smtClean="0"/>
              <a:t>Y   </a:t>
            </a:r>
            <a:r>
              <a:rPr lang="en-US" altLang="en-US" sz="2400" dirty="0" smtClean="0"/>
              <a:t>(Unit Math)</a:t>
            </a:r>
            <a:endParaRPr lang="bg-BG" altLang="en-US" sz="2400" baseline="30000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aseline="30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>
                <a:solidFill>
                  <a:srgbClr val="E5FFFF"/>
                </a:solidFill>
              </a:rPr>
              <a:t>Други</a:t>
            </a:r>
            <a:r>
              <a:rPr lang="en-US" altLang="en-US" dirty="0">
                <a:solidFill>
                  <a:srgbClr val="E5FFFF"/>
                </a:solidFill>
              </a:rPr>
              <a:t> </a:t>
            </a:r>
            <a:r>
              <a:rPr lang="bg-BG" altLang="en-US" dirty="0">
                <a:solidFill>
                  <a:srgbClr val="E5FFFF"/>
                </a:solidFill>
              </a:rPr>
              <a:t>подпрограми</a:t>
            </a:r>
            <a:endParaRPr lang="bg-BG" altLang="en-US" dirty="0" smtClean="0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719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Pi</a:t>
            </a:r>
            <a:r>
              <a:rPr lang="en-US" altLang="en-US" sz="2800" dirty="0" smtClean="0"/>
              <a:t> – </a:t>
            </a:r>
            <a:r>
              <a:rPr lang="bg-BG" altLang="en-US" sz="2800" dirty="0" smtClean="0"/>
              <a:t>Връща</a:t>
            </a:r>
            <a:r>
              <a:rPr lang="en-US" altLang="en-US" sz="2800" dirty="0" smtClean="0"/>
              <a:t> </a:t>
            </a:r>
            <a:r>
              <a:rPr lang="bg-BG" altLang="en-US" sz="2800" dirty="0" smtClean="0">
                <a:sym typeface="Symbol" panose="05050102010706020507" pitchFamily="18" charset="2"/>
              </a:rPr>
              <a:t></a:t>
            </a:r>
            <a:r>
              <a:rPr lang="bg-BG" altLang="en-US" sz="2800" dirty="0" smtClean="0"/>
              <a:t>=</a:t>
            </a:r>
            <a:r>
              <a:rPr lang="en-US" altLang="en-US" sz="2800" dirty="0" smtClean="0"/>
              <a:t> 3.1415926535897932385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Sin(X)</a:t>
            </a:r>
            <a:r>
              <a:rPr lang="bg-BG" altLang="en-US" sz="2800" dirty="0" smtClean="0"/>
              <a:t> </a:t>
            </a:r>
            <a:r>
              <a:rPr lang="en-US" altLang="en-US" sz="2800" dirty="0" smtClean="0"/>
              <a:t>– </a:t>
            </a:r>
            <a:r>
              <a:rPr lang="ru-RU" altLang="en-US" sz="2800" dirty="0" smtClean="0"/>
              <a:t>синус от X в радиани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Cos(X)</a:t>
            </a:r>
            <a:r>
              <a:rPr lang="bg-BG" altLang="en-US" sz="2800" dirty="0" smtClean="0"/>
              <a:t> </a:t>
            </a:r>
            <a:r>
              <a:rPr lang="en-US" altLang="en-US" sz="2800" dirty="0" smtClean="0"/>
              <a:t>– </a:t>
            </a:r>
            <a:r>
              <a:rPr lang="ru-RU" altLang="en-US" sz="2800" dirty="0" smtClean="0"/>
              <a:t>косинус от X в радиани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ArcTan(X)</a:t>
            </a:r>
            <a:r>
              <a:rPr lang="en-US" altLang="en-US" sz="2800" dirty="0" smtClean="0"/>
              <a:t> – </a:t>
            </a:r>
            <a:r>
              <a:rPr lang="bg-BG" altLang="en-US" sz="2800" dirty="0" smtClean="0"/>
              <a:t>аркустангенс от </a:t>
            </a:r>
            <a:r>
              <a:rPr lang="en-US" altLang="en-US" sz="2800" dirty="0" smtClean="0"/>
              <a:t>X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Frac(X)</a:t>
            </a:r>
            <a:r>
              <a:rPr lang="en-US" altLang="en-US" sz="2800" dirty="0" smtClean="0"/>
              <a:t> – </a:t>
            </a:r>
            <a:r>
              <a:rPr lang="bg-BG" altLang="en-US" sz="2800" dirty="0" smtClean="0"/>
              <a:t>дробна част от </a:t>
            </a:r>
            <a:r>
              <a:rPr lang="en-US" altLang="en-US" sz="2800" dirty="0" smtClean="0"/>
              <a:t>X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Int(X)</a:t>
            </a:r>
            <a:r>
              <a:rPr lang="en-US" altLang="en-US" sz="2800" dirty="0" smtClean="0"/>
              <a:t> – </a:t>
            </a:r>
            <a:r>
              <a:rPr lang="ru-RU" altLang="en-US" sz="2800" dirty="0" smtClean="0"/>
              <a:t>цяла част от X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Trunc(X)</a:t>
            </a:r>
            <a:r>
              <a:rPr lang="en-US" altLang="en-US" sz="2800" dirty="0" smtClean="0"/>
              <a:t> – </a:t>
            </a:r>
            <a:r>
              <a:rPr lang="ru-RU" altLang="en-US" sz="2800" dirty="0" smtClean="0"/>
              <a:t>Отрязва реално число до цяло число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>
                <a:solidFill>
                  <a:srgbClr val="FFFF00"/>
                </a:solidFill>
              </a:rPr>
              <a:t>Round(X)</a:t>
            </a:r>
            <a:r>
              <a:rPr lang="en-US" altLang="en-US" sz="2800" dirty="0" smtClean="0"/>
              <a:t> – </a:t>
            </a:r>
            <a:r>
              <a:rPr lang="ru-RU" altLang="en-US" sz="2800" dirty="0" smtClean="0"/>
              <a:t>Връща стойността на Х, закръглена до най-близкото цяло число</a:t>
            </a:r>
            <a:endParaRPr lang="en-US" altLang="en-US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Приоритетът на операциите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Операции</a:t>
            </a:r>
            <a:r>
              <a:rPr lang="en-US" altLang="en-US" dirty="0" smtClean="0"/>
              <a:t>				</a:t>
            </a:r>
            <a:r>
              <a:rPr lang="bg-BG" altLang="en-US" dirty="0"/>
              <a:t>Приоритет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@, not					</a:t>
            </a:r>
            <a:r>
              <a:rPr lang="bg-BG" altLang="en-US" dirty="0" smtClean="0"/>
              <a:t>  най-голям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*, /, div, mod, </a:t>
            </a:r>
            <a:r>
              <a:rPr lang="en-US" altLang="en-US" dirty="0" smtClean="0">
                <a:hlinkClick r:id="rId2" action="ppaction://hlinksldjump"/>
              </a:rPr>
              <a:t>and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shl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shr</a:t>
            </a:r>
            <a:r>
              <a:rPr lang="en-US" altLang="en-US" dirty="0" smtClean="0"/>
              <a:t>, as	</a:t>
            </a:r>
          </a:p>
          <a:p>
            <a:pPr eaLnBrk="1" hangingPunct="1">
              <a:defRPr/>
            </a:pPr>
            <a:r>
              <a:rPr lang="en-US" altLang="en-US" dirty="0" smtClean="0"/>
              <a:t>+, -, or, </a:t>
            </a:r>
            <a:r>
              <a:rPr lang="en-US" altLang="en-US" dirty="0" err="1" smtClean="0"/>
              <a:t>xor</a:t>
            </a:r>
            <a:r>
              <a:rPr lang="en-US" altLang="en-US" dirty="0" smtClean="0"/>
              <a:t>	</a:t>
            </a:r>
          </a:p>
          <a:p>
            <a:pPr eaLnBrk="1" hangingPunct="1">
              <a:defRPr/>
            </a:pPr>
            <a:r>
              <a:rPr lang="en-US" altLang="en-US" dirty="0" smtClean="0"/>
              <a:t>=, &lt;&gt;, &lt;, &gt;, &lt;=, &gt;=, in, is	</a:t>
            </a:r>
            <a:r>
              <a:rPr lang="bg-BG" altLang="en-US" dirty="0"/>
              <a:t> </a:t>
            </a:r>
            <a:r>
              <a:rPr lang="bg-BG" altLang="en-US" dirty="0" smtClean="0"/>
              <a:t> най-малък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Изброими (дискретни) типове</a:t>
            </a: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type </a:t>
            </a:r>
            <a:br>
              <a:rPr lang="en-US" altLang="en-US" dirty="0" smtClean="0"/>
            </a:br>
            <a:r>
              <a:rPr lang="en-US" altLang="en-US" dirty="0" smtClean="0"/>
              <a:t>&lt;name&gt; = (&lt;id1&gt;, &lt;id2&gt;, . . . , &lt;</a:t>
            </a:r>
            <a:r>
              <a:rPr lang="en-US" altLang="en-US" dirty="0" err="1" smtClean="0"/>
              <a:t>idN</a:t>
            </a:r>
            <a:r>
              <a:rPr lang="en-US" altLang="en-US" dirty="0" smtClean="0"/>
              <a:t>&gt;)</a:t>
            </a:r>
          </a:p>
          <a:p>
            <a:pPr eaLnBrk="1" hangingPunct="1">
              <a:defRPr/>
            </a:pPr>
            <a:r>
              <a:rPr lang="bg-BG" altLang="en-US" dirty="0" smtClean="0"/>
              <a:t>Пример</a:t>
            </a:r>
            <a:r>
              <a:rPr lang="en-US" altLang="en-US" dirty="0" smtClean="0"/>
              <a:t>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week=(</a:t>
            </a:r>
            <a:r>
              <a:rPr lang="en-US" altLang="en-US" dirty="0" err="1" smtClean="0"/>
              <a:t>Mon,Tue,Wen,Thu,Fri,Sat,Sun</a:t>
            </a:r>
            <a:r>
              <a:rPr lang="en-US" altLang="en-US" dirty="0" smtClean="0"/>
              <a:t>);</a:t>
            </a:r>
          </a:p>
          <a:p>
            <a:pPr lvl="1" eaLnBrk="1" hangingPunct="1">
              <a:defRPr/>
            </a:pPr>
            <a:r>
              <a:rPr lang="en-US" altLang="en-US" dirty="0" smtClean="0"/>
              <a:t>Ord(Mon)</a:t>
            </a:r>
            <a:r>
              <a:rPr lang="en-US" altLang="en-US" dirty="0" smtClean="0">
                <a:sym typeface="Wingdings" panose="05000000000000000000" pitchFamily="2" charset="2"/>
              </a:rPr>
              <a:t>0</a:t>
            </a:r>
          </a:p>
          <a:p>
            <a:pPr lvl="1" eaLnBrk="1" hangingPunct="1">
              <a:defRPr/>
            </a:pPr>
            <a:r>
              <a:rPr lang="en-US" altLang="en-US" dirty="0" err="1" smtClean="0">
                <a:sym typeface="Wingdings" panose="05000000000000000000" pitchFamily="2" charset="2"/>
              </a:rPr>
              <a:t>Succ</a:t>
            </a:r>
            <a:r>
              <a:rPr lang="en-US" altLang="en-US" dirty="0" smtClean="0">
                <a:sym typeface="Wingdings" panose="05000000000000000000" pitchFamily="2" charset="2"/>
              </a:rPr>
              <a:t>(Wen)Thu</a:t>
            </a:r>
          </a:p>
          <a:p>
            <a:pPr lvl="1" eaLnBrk="1" hangingPunct="1">
              <a:defRPr/>
            </a:pPr>
            <a:r>
              <a:rPr lang="en-US" altLang="en-US" dirty="0" err="1" smtClean="0">
                <a:sym typeface="Wingdings" panose="05000000000000000000" pitchFamily="2" charset="2"/>
              </a:rPr>
              <a:t>Pred</a:t>
            </a:r>
            <a:r>
              <a:rPr lang="en-US" altLang="en-US" dirty="0" smtClean="0">
                <a:sym typeface="Wingdings" panose="05000000000000000000" pitchFamily="2" charset="2"/>
              </a:rPr>
              <a:t>(Wen)Tue</a:t>
            </a:r>
            <a:endParaRPr lang="en-US" altLang="en-US" dirty="0" smtClean="0"/>
          </a:p>
          <a:p>
            <a:pPr eaLnBrk="1" hangingPunct="1">
              <a:defRPr/>
            </a:pP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5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Тип подобласт</a:t>
            </a:r>
          </a:p>
        </p:txBody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z="2800" dirty="0" smtClean="0"/>
              <a:t>Type</a:t>
            </a:r>
            <a:r>
              <a:rPr lang="en-US" altLang="en-US" sz="2800" dirty="0" smtClean="0"/>
              <a:t/>
            </a:r>
            <a:br>
              <a:rPr lang="en-US" altLang="en-US" sz="2800" dirty="0" smtClean="0"/>
            </a:br>
            <a:r>
              <a:rPr lang="bg-BG" altLang="en-US" sz="2800" dirty="0" smtClean="0"/>
              <a:t>&lt;</a:t>
            </a:r>
            <a:r>
              <a:rPr lang="en-US" altLang="en-US" sz="2800" dirty="0" smtClean="0"/>
              <a:t>name</a:t>
            </a:r>
            <a:r>
              <a:rPr lang="bg-BG" altLang="en-US" sz="2800" dirty="0" smtClean="0"/>
              <a:t>&gt; = &lt;</a:t>
            </a:r>
            <a:r>
              <a:rPr lang="en-US" altLang="en-US" sz="2800" dirty="0" err="1" smtClean="0"/>
              <a:t>const</a:t>
            </a:r>
            <a:r>
              <a:rPr lang="bg-BG" altLang="en-US" sz="2800" dirty="0" smtClean="0"/>
              <a:t>1&gt; .. &lt;</a:t>
            </a:r>
            <a:r>
              <a:rPr lang="en-US" altLang="en-US" sz="2800" dirty="0" err="1" smtClean="0"/>
              <a:t>const</a:t>
            </a:r>
            <a:r>
              <a:rPr lang="bg-BG" altLang="en-US" sz="2800" dirty="0" smtClean="0"/>
              <a:t>2&gt;; </a:t>
            </a:r>
            <a:endParaRPr lang="en-US" altLang="en-US" sz="2800" dirty="0" smtClean="0"/>
          </a:p>
          <a:p>
            <a:pPr eaLnBrk="1" hangingPunct="1">
              <a:defRPr/>
            </a:pPr>
            <a:r>
              <a:rPr lang="bg-BG" altLang="en-US" sz="2800" dirty="0" smtClean="0"/>
              <a:t>Пример</a:t>
            </a:r>
            <a:r>
              <a:rPr lang="en-US" altLang="en-US" sz="2800" dirty="0" smtClean="0"/>
              <a:t>:</a:t>
            </a:r>
            <a:br>
              <a:rPr lang="en-US" altLang="en-US" sz="2800" dirty="0" smtClean="0"/>
            </a:br>
            <a:r>
              <a:rPr lang="en-US" altLang="en-US" sz="2800" dirty="0" smtClean="0"/>
              <a:t>Type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 </a:t>
            </a:r>
            <a:r>
              <a:rPr lang="en-US" altLang="en-US" sz="2800" dirty="0" err="1" smtClean="0"/>
              <a:t>integ</a:t>
            </a:r>
            <a:r>
              <a:rPr lang="en-US" altLang="en-US" sz="2800" dirty="0" smtClean="0"/>
              <a:t> = 1 .. 50;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 </a:t>
            </a:r>
            <a:r>
              <a:rPr lang="en-US" altLang="en-US" sz="2800" dirty="0" err="1" smtClean="0"/>
              <a:t>cyr</a:t>
            </a:r>
            <a:r>
              <a:rPr lang="en-US" altLang="en-US" sz="2800" dirty="0" smtClean="0"/>
              <a:t> = 'А' .. 'я';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 color=(White, Red, Yellow, Green, Blue, Purple);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 semaphore=</a:t>
            </a:r>
            <a:r>
              <a:rPr lang="en-US" altLang="en-US" sz="2800" dirty="0" err="1" smtClean="0"/>
              <a:t>Red..Green</a:t>
            </a:r>
            <a:r>
              <a:rPr lang="en-US" altLang="en-US" sz="2800" dirty="0" smtClean="0"/>
              <a:t>;</a:t>
            </a:r>
            <a:r>
              <a:rPr lang="bg-BG" altLang="en-US" sz="2800" dirty="0" smtClean="0"/>
              <a:t> </a:t>
            </a:r>
            <a:endParaRPr lang="en-US" altLang="en-US" sz="2800" dirty="0" smtClean="0"/>
          </a:p>
          <a:p>
            <a:pPr eaLnBrk="1" hangingPunct="1">
              <a:defRPr/>
            </a:pPr>
            <a:endParaRPr lang="bg-BG" altLang="en-US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Програми и програмни единици (</a:t>
            </a:r>
            <a:r>
              <a:rPr lang="en-US" altLang="en-US" dirty="0" smtClean="0"/>
              <a:t>units)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434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altLang="en-US" sz="2800" dirty="0" smtClean="0"/>
              <a:t>Програмата е конструирана от модули</a:t>
            </a:r>
            <a:r>
              <a:rPr lang="en-US" altLang="en-US" sz="2800" dirty="0" smtClean="0"/>
              <a:t> </a:t>
            </a:r>
            <a:r>
              <a:rPr lang="bg-BG" altLang="en-US" sz="2800" dirty="0" smtClean="0"/>
              <a:t>с програмен текст</a:t>
            </a:r>
            <a:r>
              <a:rPr lang="ru-RU" altLang="en-US" sz="2800" dirty="0" smtClean="0"/>
              <a:t>, започващи с сл.дума </a:t>
            </a:r>
            <a:r>
              <a:rPr lang="en-US" altLang="en-US" sz="2800" b="1" dirty="0" smtClean="0">
                <a:solidFill>
                  <a:srgbClr val="FFC000"/>
                </a:solidFill>
              </a:rPr>
              <a:t>unit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en-US" sz="2800" dirty="0" smtClean="0"/>
              <a:t>Всеки модул</a:t>
            </a:r>
            <a:r>
              <a:rPr lang="en-US" altLang="en-US" sz="2800" dirty="0" smtClean="0"/>
              <a:t> </a:t>
            </a:r>
            <a:r>
              <a:rPr lang="ru-RU" altLang="en-US" sz="2800" dirty="0" smtClean="0"/>
              <a:t>се съхранява в собствен файл и се компилира отделно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/>
              <a:t>Компилираните модули се свързват в едно компактно приложение</a:t>
            </a:r>
            <a:r>
              <a:rPr lang="en-US" altLang="en-US" sz="2800" dirty="0" smtClean="0"/>
              <a:t>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en-US" sz="2800" dirty="0" smtClean="0"/>
              <a:t>Модули</a:t>
            </a:r>
            <a:r>
              <a:rPr lang="bg-BG" altLang="en-US" sz="2800" dirty="0" smtClean="0"/>
              <a:t>те позволяват да се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ru-RU" altLang="en-US" sz="2000" dirty="0" smtClean="0"/>
              <a:t>разделят големите програми на модули, които могат да се редактират поотделно</a:t>
            </a:r>
            <a:r>
              <a:rPr lang="en-US" altLang="en-US" sz="2000" dirty="0" smtClean="0"/>
              <a:t>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ru-RU" altLang="en-US" sz="2000" dirty="0" smtClean="0"/>
              <a:t>създават библиотеки, които да се ползват от различни програми</a:t>
            </a:r>
            <a:r>
              <a:rPr lang="en-US" altLang="en-US" sz="2000" dirty="0" smtClean="0"/>
              <a:t>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ru-RU" altLang="en-US" sz="2000" dirty="0" smtClean="0"/>
              <a:t>разпространяват библиотеките без предоставянето на изходния код</a:t>
            </a:r>
            <a:r>
              <a:rPr lang="en-US" altLang="en-US" sz="2000" dirty="0" smtClean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Файлове с програми и модули</a:t>
            </a:r>
            <a:endParaRPr lang="en-US" altLang="en-US" dirty="0" smtClean="0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z="2800" dirty="0" smtClean="0"/>
              <a:t>Проект</a:t>
            </a:r>
            <a:r>
              <a:rPr lang="en-US" altLang="en-US" sz="2800" dirty="0" smtClean="0"/>
              <a:t> (.</a:t>
            </a:r>
            <a:r>
              <a:rPr lang="en-US" altLang="en-US" sz="2800" dirty="0" err="1" smtClean="0"/>
              <a:t>dpr</a:t>
            </a:r>
            <a:r>
              <a:rPr lang="en-US" altLang="en-US" sz="2800" dirty="0" smtClean="0"/>
              <a:t>) </a:t>
            </a:r>
            <a:r>
              <a:rPr lang="bg-BG" altLang="en-US" sz="2800" dirty="0" smtClean="0"/>
              <a:t>файл</a:t>
            </a:r>
            <a:r>
              <a:rPr lang="en-US" altLang="en-US" sz="2800" dirty="0" smtClean="0"/>
              <a:t> – </a:t>
            </a:r>
            <a:r>
              <a:rPr lang="bg-BG" altLang="en-US" sz="2800" dirty="0" smtClean="0"/>
              <a:t>главна програма </a:t>
            </a:r>
            <a:r>
              <a:rPr lang="en-US" altLang="en-US" sz="2800" dirty="0" smtClean="0"/>
              <a:t>(.exe)</a:t>
            </a:r>
          </a:p>
          <a:p>
            <a:pPr eaLnBrk="1" hangingPunct="1">
              <a:defRPr/>
            </a:pPr>
            <a:r>
              <a:rPr lang="bg-BG" altLang="en-US" sz="2800" dirty="0" smtClean="0"/>
              <a:t>Модули </a:t>
            </a:r>
            <a:r>
              <a:rPr lang="en-US" altLang="en-US" sz="2800" dirty="0" smtClean="0"/>
              <a:t>(.pas) </a:t>
            </a:r>
            <a:r>
              <a:rPr lang="bg-BG" altLang="en-US" sz="2800" dirty="0" smtClean="0"/>
              <a:t>файлове</a:t>
            </a:r>
            <a:r>
              <a:rPr lang="en-US" altLang="en-US" sz="2800" dirty="0" smtClean="0"/>
              <a:t> (.</a:t>
            </a:r>
            <a:r>
              <a:rPr lang="en-US" altLang="en-US" sz="2800" dirty="0" err="1" smtClean="0"/>
              <a:t>dcu</a:t>
            </a:r>
            <a:r>
              <a:rPr lang="en-US" altLang="en-US" sz="2800" dirty="0" smtClean="0"/>
              <a:t>)</a:t>
            </a:r>
          </a:p>
          <a:p>
            <a:pPr eaLnBrk="1" hangingPunct="1">
              <a:defRPr/>
            </a:pPr>
            <a:r>
              <a:rPr lang="bg-BG" altLang="en-US" sz="2800" dirty="0" smtClean="0"/>
              <a:t>Приложение</a:t>
            </a:r>
            <a:r>
              <a:rPr lang="en-US" altLang="en-US" sz="2800" dirty="0" smtClean="0"/>
              <a:t> (</a:t>
            </a:r>
            <a:r>
              <a:rPr lang="bg-BG" altLang="en-US" sz="2800" dirty="0" smtClean="0"/>
              <a:t>проект</a:t>
            </a:r>
            <a:r>
              <a:rPr lang="en-US" altLang="en-US" sz="2800" dirty="0" smtClean="0"/>
              <a:t>) – </a:t>
            </a:r>
            <a:r>
              <a:rPr lang="ru-RU" altLang="en-US" sz="2800" dirty="0" smtClean="0"/>
              <a:t>един проектен файл и един или повече</a:t>
            </a:r>
            <a:r>
              <a:rPr lang="en-US" altLang="en-US" sz="2800" dirty="0" smtClean="0"/>
              <a:t> </a:t>
            </a:r>
            <a:r>
              <a:rPr lang="bg-BG" altLang="en-US" sz="2800" dirty="0" smtClean="0"/>
              <a:t>файлове от модули</a:t>
            </a:r>
            <a:endParaRPr lang="en-US" altLang="en-US" sz="2800" dirty="0" smtClean="0"/>
          </a:p>
          <a:p>
            <a:pPr eaLnBrk="1" hangingPunct="1">
              <a:defRPr/>
            </a:pPr>
            <a:r>
              <a:rPr lang="ru-RU" altLang="en-US" sz="2800" dirty="0" smtClean="0"/>
              <a:t>Всички програми използват автоматично системния модул</a:t>
            </a:r>
            <a:r>
              <a:rPr lang="en-US" altLang="en-US" sz="2800" dirty="0" smtClean="0"/>
              <a:t> System</a:t>
            </a:r>
            <a:r>
              <a:rPr lang="ru-RU" altLang="en-US" sz="2800" dirty="0" smtClean="0"/>
              <a:t> и </a:t>
            </a:r>
            <a:r>
              <a:rPr lang="bg-BG" altLang="en-US" sz="2800" dirty="0" smtClean="0"/>
              <a:t>модула </a:t>
            </a:r>
            <a:r>
              <a:rPr lang="ru-RU" altLang="en-US" sz="2800" dirty="0" smtClean="0"/>
              <a:t>SysInit</a:t>
            </a:r>
          </a:p>
          <a:p>
            <a:pPr eaLnBrk="1" hangingPunct="1">
              <a:defRPr/>
            </a:pPr>
            <a:r>
              <a:rPr lang="ru-RU" altLang="en-US" sz="2800" dirty="0" smtClean="0"/>
              <a:t>За включване в проект е необходим модул с програмен текст или компилиран модул</a:t>
            </a:r>
            <a:r>
              <a:rPr lang="en-US" altLang="en-US" sz="2800" dirty="0" smtClean="0"/>
              <a:t>.</a:t>
            </a:r>
            <a:endParaRPr lang="bg-BG" altLang="en-US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Console Application</a:t>
            </a:r>
            <a:endParaRPr lang="bg-BG" altLang="en-US" dirty="0" smtClean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8244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program &lt;name&gt;</a:t>
            </a:r>
            <a:r>
              <a:rPr lang="bg-BG" altLang="en-US" sz="2400" dirty="0" smtClean="0"/>
              <a:t>;</a:t>
            </a:r>
            <a:endParaRPr lang="en-US" altLang="en-US" sz="2400" dirty="0" smtClean="0"/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400" dirty="0" smtClean="0"/>
              <a:t>{$</a:t>
            </a:r>
            <a:r>
              <a:rPr lang="en-US" altLang="en-US" sz="2400" dirty="0" smtClean="0"/>
              <a:t>APPTYPE CONSOLE</a:t>
            </a:r>
            <a:r>
              <a:rPr lang="bg-BG" altLang="en-US" sz="2400" dirty="0" smtClean="0"/>
              <a:t>}</a:t>
            </a:r>
            <a:endParaRPr lang="en-US" altLang="en-US" sz="2400" dirty="0" smtClean="0"/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en-US" altLang="en-US" sz="2400" dirty="0" smtClean="0"/>
              <a:t>uses             ... ; {</a:t>
            </a:r>
            <a:r>
              <a:rPr lang="bg-BG" altLang="en-US" sz="2400" dirty="0" smtClean="0"/>
              <a:t>Модули, използвани от програмата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en-US" altLang="en-US" sz="2400" dirty="0" smtClean="0"/>
              <a:t>label            ... ; {</a:t>
            </a:r>
            <a:r>
              <a:rPr lang="bg-BG" altLang="en-US" sz="2400" dirty="0" smtClean="0"/>
              <a:t> Декларации на етикети 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en-US" altLang="en-US" sz="2400" dirty="0" err="1" smtClean="0"/>
              <a:t>const</a:t>
            </a:r>
            <a:r>
              <a:rPr lang="en-US" altLang="en-US" sz="2400" dirty="0" smtClean="0"/>
              <a:t>            ... ; {</a:t>
            </a:r>
            <a:r>
              <a:rPr lang="bg-BG" altLang="en-US" sz="2400" dirty="0" smtClean="0"/>
              <a:t> Декларации на константи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en-US" altLang="en-US" sz="2400" dirty="0" smtClean="0"/>
              <a:t>type             ... ; {</a:t>
            </a:r>
            <a:r>
              <a:rPr lang="bg-BG" altLang="en-US" sz="2400" dirty="0" smtClean="0"/>
              <a:t> Декларации на типве данни 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en-US" altLang="en-US" sz="2400" dirty="0" err="1" smtClean="0"/>
              <a:t>var</a:t>
            </a:r>
            <a:r>
              <a:rPr lang="en-US" altLang="en-US" sz="2400" dirty="0" smtClean="0"/>
              <a:t>              ... ; {</a:t>
            </a:r>
            <a:r>
              <a:rPr lang="bg-BG" altLang="en-US" sz="2400" dirty="0" smtClean="0"/>
              <a:t> Декларации </a:t>
            </a:r>
            <a:r>
              <a:rPr lang="bg-BG" altLang="en-US" sz="2400" dirty="0"/>
              <a:t>на </a:t>
            </a:r>
            <a:r>
              <a:rPr lang="bg-BG" altLang="en-US" sz="2400" dirty="0" smtClean="0"/>
              <a:t>променливи 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procedure        ... ; { </a:t>
            </a:r>
            <a:r>
              <a:rPr lang="bg-BG" altLang="en-US" sz="2400" dirty="0" smtClean="0"/>
              <a:t>Декларации на процедурите 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function         ... ; {</a:t>
            </a:r>
            <a:r>
              <a:rPr lang="bg-BG" altLang="en-US" sz="2400" dirty="0" smtClean="0"/>
              <a:t> Декларации на функциите</a:t>
            </a:r>
            <a:r>
              <a:rPr lang="en-US" altLang="en-US" sz="2400" dirty="0" smtClean="0"/>
              <a:t> 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begin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   . . . .;    { </a:t>
            </a:r>
            <a:r>
              <a:rPr lang="bg-BG" altLang="en-US" sz="2400" dirty="0" smtClean="0"/>
              <a:t>Оператори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   . . . .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end.</a:t>
            </a:r>
            <a:r>
              <a:rPr lang="bg-BG" altLang="en-US" sz="24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Структура на модул</a:t>
            </a:r>
          </a:p>
        </p:txBody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8244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unit &lt;name&gt;</a:t>
            </a:r>
            <a:r>
              <a:rPr lang="bg-BG" altLang="en-US" sz="2400" dirty="0" smtClean="0"/>
              <a:t>;</a:t>
            </a:r>
            <a:endParaRPr lang="en-US" altLang="en-US" sz="2400" dirty="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interface {</a:t>
            </a:r>
            <a:r>
              <a:rPr lang="bg-BG" altLang="en-US" sz="2400" dirty="0" smtClean="0"/>
              <a:t>част за експорт (виртрина)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     {</a:t>
            </a:r>
            <a:r>
              <a:rPr lang="bg-BG" altLang="en-US" sz="2400" dirty="0" smtClean="0"/>
              <a:t>Декларации (само заглавни части на ПП)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implementation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    {</a:t>
            </a:r>
            <a:r>
              <a:rPr lang="bg-BG" altLang="en-US" sz="2400" dirty="0" smtClean="0"/>
              <a:t>Реализации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initialization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   {</a:t>
            </a:r>
            <a:r>
              <a:rPr lang="ru-RU" altLang="en-US" sz="2400" dirty="0" smtClean="0"/>
              <a:t>изпълнява се, когато главната програма извиква модула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finalization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400" dirty="0" smtClean="0"/>
              <a:t>   {</a:t>
            </a:r>
            <a:r>
              <a:rPr lang="ru-RU" altLang="en-US" sz="2400" dirty="0"/>
              <a:t>изпълнява се, когато главната програма </a:t>
            </a:r>
            <a:r>
              <a:rPr lang="ru-RU" altLang="en-US" sz="2400" dirty="0" smtClean="0"/>
              <a:t>приключва изпълнението си</a:t>
            </a:r>
            <a:r>
              <a:rPr lang="en-US" altLang="en-US" sz="2400" dirty="0" smtClean="0"/>
              <a:t>}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/>
              <a:t>end.</a:t>
            </a:r>
            <a:r>
              <a:rPr lang="bg-BG" altLang="en-US" sz="24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Константи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en-US" sz="2800" dirty="0" smtClean="0"/>
              <a:t>Обикновенни константи - идентификатор, чиято стойност не може да се промени</a:t>
            </a:r>
            <a:endParaRPr lang="en-US" altLang="en-US" sz="2800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const</a:t>
            </a:r>
            <a:r>
              <a:rPr lang="en-US" altLang="en-US" sz="2400" dirty="0" smtClean="0"/>
              <a:t> N = 50;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const</a:t>
            </a:r>
            <a:r>
              <a:rPr lang="en-US" altLang="en-US" sz="2400" dirty="0" smtClean="0"/>
              <a:t> &lt;identifier&gt; = &lt;</a:t>
            </a:r>
            <a:r>
              <a:rPr lang="en-US" altLang="en-US" sz="2400" dirty="0" err="1" smtClean="0"/>
              <a:t>constantExpression</a:t>
            </a:r>
            <a:r>
              <a:rPr lang="en-US" altLang="en-US" sz="2400" dirty="0" smtClean="0"/>
              <a:t>&gt;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ordinal value: </a:t>
            </a:r>
            <a:r>
              <a:rPr lang="en-US" altLang="en-US" sz="2400" dirty="0" err="1" smtClean="0"/>
              <a:t>const</a:t>
            </a:r>
            <a:r>
              <a:rPr lang="en-US" altLang="en-US" sz="2400" dirty="0" smtClean="0"/>
              <a:t> Spec = Word(10);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sz="2800" dirty="0" smtClean="0"/>
              <a:t>Типизирани константи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ru-RU" altLang="en-US" sz="2400" dirty="0" smtClean="0"/>
              <a:t>+ стойностите на масив, запис, процедурни типове  и указатели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const</a:t>
            </a:r>
            <a:r>
              <a:rPr lang="en-US" altLang="en-US" sz="2400" dirty="0" smtClean="0"/>
              <a:t> &lt;identifier&gt; : &lt;type&gt; = &lt;value&gt;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z="2400" dirty="0" err="1" smtClean="0"/>
              <a:t>const</a:t>
            </a:r>
            <a:r>
              <a:rPr lang="en-US" altLang="en-US" sz="2400" dirty="0" smtClean="0"/>
              <a:t> M : Real = 3E10;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bg-BG" alt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Променливи</a:t>
            </a:r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Декларация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/>
              <a:t>var</a:t>
            </a:r>
            <a:r>
              <a:rPr lang="en-US" altLang="en-US" dirty="0" smtClean="0"/>
              <a:t> &lt;</a:t>
            </a:r>
            <a:r>
              <a:rPr lang="en-US" altLang="en-US" dirty="0" err="1" smtClean="0"/>
              <a:t>identifierList</a:t>
            </a:r>
            <a:r>
              <a:rPr lang="en-US" altLang="en-US" dirty="0" smtClean="0"/>
              <a:t>&gt;: &lt;type&gt;;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/>
              <a:t>identifierList</a:t>
            </a:r>
            <a:r>
              <a:rPr lang="en-US" altLang="en-US" dirty="0" smtClean="0"/>
              <a:t> </a:t>
            </a:r>
            <a:r>
              <a:rPr lang="ru-RU" altLang="en-US" dirty="0" smtClean="0"/>
              <a:t>е разделен със запетаи списък на валидни идентификатори</a:t>
            </a:r>
            <a:r>
              <a:rPr lang="en-US" altLang="en-US" dirty="0" smtClean="0"/>
              <a:t>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type </a:t>
            </a:r>
            <a:r>
              <a:rPr lang="bg-BG" altLang="en-US" dirty="0" smtClean="0"/>
              <a:t>е всеки валиден тип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Инициализация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само глобални променливи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/>
              <a:t>var</a:t>
            </a:r>
            <a:r>
              <a:rPr lang="en-US" altLang="en-US" dirty="0" smtClean="0"/>
              <a:t> &lt;identifier&gt; : &lt;type&gt; = &lt;value&gt;;</a:t>
            </a: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Примери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57338"/>
            <a:ext cx="82296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>
                <a:solidFill>
                  <a:schemeClr val="folHlink"/>
                </a:solidFill>
              </a:rPr>
              <a:t>const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 Min = 0;  Max = 100;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 Center = (Max - Min) div 2;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 A='x';  Beta = Chr(225);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 NumChars = Ord('Z') - Ord('A') + 1;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smtClean="0"/>
              <a:t>  Message = 'Out of memory';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en-US" altLang="en-US" sz="24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400" smtClean="0">
                <a:solidFill>
                  <a:schemeClr val="folHlink"/>
                </a:solidFill>
              </a:rPr>
              <a:t>var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400" smtClean="0"/>
              <a:t>  X, Y, Z: Double;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400" smtClean="0"/>
              <a:t>  I, J, K: Integer;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400" smtClean="0"/>
              <a:t>  </a:t>
            </a:r>
            <a:r>
              <a:rPr lang="en-US" altLang="en-US" sz="2400" smtClean="0"/>
              <a:t>L:Real=3E10;</a:t>
            </a:r>
            <a:endParaRPr lang="bg-BG" altLang="en-US" sz="24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400" smtClean="0"/>
              <a:t>  </a:t>
            </a:r>
            <a:r>
              <a:rPr lang="en-US" altLang="en-US" sz="2400" smtClean="0"/>
              <a:t>Flag</a:t>
            </a:r>
            <a:r>
              <a:rPr lang="bg-BG" altLang="en-US" sz="2400" smtClean="0"/>
              <a:t>: Boolean;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Оператори</a:t>
            </a:r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73238"/>
            <a:ext cx="8893175" cy="47513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Прости оператори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за присвояване   </a:t>
            </a:r>
            <a:r>
              <a:rPr lang="en-US" altLang="en-US" dirty="0" smtClean="0"/>
              <a:t>&lt;variable&gt;</a:t>
            </a:r>
            <a:r>
              <a:rPr lang="en-US" altLang="en-US" dirty="0" smtClean="0">
                <a:solidFill>
                  <a:schemeClr val="folHlink"/>
                </a:solidFill>
              </a:rPr>
              <a:t>:=</a:t>
            </a:r>
            <a:r>
              <a:rPr lang="en-US" altLang="en-US" dirty="0" smtClean="0"/>
              <a:t>&lt;expression&gt;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за преход                           </a:t>
            </a:r>
            <a:r>
              <a:rPr lang="en-US" altLang="en-US" dirty="0" err="1" smtClean="0">
                <a:solidFill>
                  <a:schemeClr val="folHlink"/>
                </a:solidFill>
              </a:rPr>
              <a:t>goto</a:t>
            </a:r>
            <a:r>
              <a:rPr lang="en-US" altLang="en-US" dirty="0" smtClean="0"/>
              <a:t> label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ru-RU" altLang="en-US" dirty="0" smtClean="0"/>
              <a:t>извикване на процедура/функция</a:t>
            </a:r>
            <a:r>
              <a:rPr lang="bg-BG" altLang="en-US" dirty="0" smtClean="0"/>
              <a:t>  </a:t>
            </a:r>
            <a:r>
              <a:rPr lang="en-US" altLang="en-US" dirty="0" smtClean="0"/>
              <a:t>({$X+})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empty </a:t>
            </a:r>
            <a:r>
              <a:rPr lang="bg-BG" altLang="en-US" dirty="0" smtClean="0"/>
              <a:t>оператор</a:t>
            </a:r>
            <a:r>
              <a:rPr lang="en-US" altLang="en-US" dirty="0" smtClean="0"/>
              <a:t> (;;;;)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Структурни </a:t>
            </a:r>
            <a:r>
              <a:rPr lang="bg-BG" altLang="en-US" dirty="0"/>
              <a:t>оператори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съставен оператор</a:t>
            </a:r>
            <a:r>
              <a:rPr lang="en-US" altLang="en-US" dirty="0" smtClean="0"/>
              <a:t>  </a:t>
            </a:r>
            <a:r>
              <a:rPr lang="en-US" altLang="en-US" dirty="0" smtClean="0">
                <a:solidFill>
                  <a:schemeClr val="folHlink"/>
                </a:solidFill>
              </a:rPr>
              <a:t>begin ….. end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/>
              <a:t>условни конструкции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оператори за повторение (цикъл)</a:t>
            </a: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Оператор </a:t>
            </a:r>
            <a:r>
              <a:rPr lang="en-US" altLang="en-US" dirty="0" smtClean="0"/>
              <a:t>If</a:t>
            </a:r>
            <a:endParaRPr lang="bg-BG" altLang="en-US" dirty="0" smtClean="0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if</a:t>
            </a:r>
            <a:r>
              <a:rPr lang="en-US" altLang="en-US" dirty="0" smtClean="0"/>
              <a:t> &lt;bool expression&gt; </a:t>
            </a:r>
            <a:r>
              <a:rPr lang="en-US" altLang="en-US" dirty="0" smtClean="0">
                <a:solidFill>
                  <a:schemeClr val="folHlink"/>
                </a:solidFill>
              </a:rPr>
              <a:t>then</a:t>
            </a:r>
            <a:r>
              <a:rPr lang="en-US" altLang="en-US" dirty="0" smtClean="0"/>
              <a:t> &lt;</a:t>
            </a:r>
            <a:r>
              <a:rPr lang="bg-BG" altLang="en-US" dirty="0" smtClean="0"/>
              <a:t>оператор</a:t>
            </a:r>
            <a:r>
              <a:rPr lang="en-US" altLang="en-US" dirty="0" smtClean="0"/>
              <a:t>&gt;</a:t>
            </a:r>
          </a:p>
          <a:p>
            <a:pPr lvl="1" eaLnBrk="1" hangingPunct="1"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if</a:t>
            </a:r>
            <a:r>
              <a:rPr lang="en-US" altLang="en-US" dirty="0" smtClean="0"/>
              <a:t> (x&gt;0) </a:t>
            </a:r>
            <a:r>
              <a:rPr lang="en-US" altLang="en-US" dirty="0" smtClean="0">
                <a:hlinkClick r:id="rId2" action="ppaction://hlinksldjump"/>
              </a:rPr>
              <a:t>and </a:t>
            </a:r>
            <a:r>
              <a:rPr lang="en-US" altLang="en-US" dirty="0" smtClean="0"/>
              <a:t>(y&gt;0) </a:t>
            </a:r>
            <a:r>
              <a:rPr lang="en-US" altLang="en-US" dirty="0" smtClean="0">
                <a:solidFill>
                  <a:schemeClr val="folHlink"/>
                </a:solidFill>
              </a:rPr>
              <a:t>then</a:t>
            </a:r>
            <a:r>
              <a:rPr lang="en-US" altLang="en-US" dirty="0" smtClean="0"/>
              <a:t> quadrant:=1;</a:t>
            </a:r>
          </a:p>
          <a:p>
            <a:pPr lvl="1" eaLnBrk="1" hangingPunct="1">
              <a:defRPr/>
            </a:pP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if</a:t>
            </a:r>
            <a:r>
              <a:rPr lang="en-US" altLang="en-US" dirty="0" smtClean="0"/>
              <a:t> &lt;bool expression&gt;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</a:t>
            </a:r>
            <a:r>
              <a:rPr lang="en-US" altLang="en-US" dirty="0" smtClean="0">
                <a:solidFill>
                  <a:schemeClr val="folHlink"/>
                </a:solidFill>
              </a:rPr>
              <a:t>then</a:t>
            </a:r>
            <a:r>
              <a:rPr lang="en-US" altLang="en-US" dirty="0" smtClean="0"/>
              <a:t> &lt;</a:t>
            </a:r>
            <a:r>
              <a:rPr lang="bg-BG" altLang="en-US" dirty="0" smtClean="0"/>
              <a:t>оператор</a:t>
            </a:r>
            <a:r>
              <a:rPr lang="en-US" altLang="en-US" dirty="0" smtClean="0"/>
              <a:t>1&gt;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        </a:t>
            </a:r>
            <a:r>
              <a:rPr lang="en-US" altLang="en-US" dirty="0" smtClean="0">
                <a:solidFill>
                  <a:schemeClr val="folHlink"/>
                </a:solidFill>
              </a:rPr>
              <a:t>else</a:t>
            </a:r>
            <a:r>
              <a:rPr lang="en-US" altLang="en-US" dirty="0" smtClean="0"/>
              <a:t> &lt;</a:t>
            </a:r>
            <a:r>
              <a:rPr lang="bg-BG" altLang="en-US" dirty="0" smtClean="0"/>
              <a:t>оператор</a:t>
            </a:r>
            <a:r>
              <a:rPr lang="en-US" altLang="en-US" dirty="0" smtClean="0"/>
              <a:t>2&gt; </a:t>
            </a:r>
          </a:p>
          <a:p>
            <a:pPr lvl="1" eaLnBrk="1" hangingPunct="1"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if</a:t>
            </a:r>
            <a:r>
              <a:rPr lang="en-US" altLang="en-US" dirty="0" smtClean="0"/>
              <a:t> c&lt;'A' </a:t>
            </a:r>
            <a:r>
              <a:rPr lang="en-US" altLang="en-US" dirty="0" smtClean="0">
                <a:solidFill>
                  <a:schemeClr val="folHlink"/>
                </a:solidFill>
              </a:rPr>
              <a:t>then</a:t>
            </a:r>
            <a:r>
              <a:rPr lang="en-US" altLang="en-US" dirty="0" smtClean="0"/>
              <a:t> sign:=0 </a:t>
            </a:r>
            <a:r>
              <a:rPr lang="en-US" altLang="en-US" dirty="0" smtClean="0">
                <a:solidFill>
                  <a:schemeClr val="folHlink"/>
                </a:solidFill>
              </a:rPr>
              <a:t>else</a:t>
            </a:r>
            <a:r>
              <a:rPr lang="en-US" altLang="en-US" dirty="0" smtClean="0"/>
              <a:t> sign:=1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/>
              <a:t>Оператор </a:t>
            </a:r>
            <a:r>
              <a:rPr lang="bg-BG" altLang="en-US" dirty="0" smtClean="0"/>
              <a:t>Case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b="1" dirty="0" smtClean="0">
                <a:solidFill>
                  <a:schemeClr val="folHlink"/>
                </a:solidFill>
              </a:rPr>
              <a:t>case</a:t>
            </a:r>
            <a:r>
              <a:rPr lang="bg-BG" altLang="en-US" dirty="0" smtClean="0"/>
              <a:t> &lt;selectorexpression&gt; </a:t>
            </a:r>
            <a:r>
              <a:rPr lang="bg-BG" altLang="en-US" b="1" dirty="0" smtClean="0">
                <a:solidFill>
                  <a:schemeClr val="folHlink"/>
                </a:solidFill>
              </a:rPr>
              <a:t>of</a:t>
            </a:r>
            <a:r>
              <a:rPr lang="bg-BG" altLang="en-US" dirty="0" smtClean="0"/>
              <a:t>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   &lt;caselist1&gt; : &lt; оператор</a:t>
            </a:r>
            <a:r>
              <a:rPr lang="en-US" altLang="en-US" dirty="0" smtClean="0"/>
              <a:t>1</a:t>
            </a:r>
            <a:r>
              <a:rPr lang="bg-BG" altLang="en-US" dirty="0" smtClean="0"/>
              <a:t>&gt;;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   &lt;caselist</a:t>
            </a:r>
            <a:r>
              <a:rPr lang="en-US" altLang="en-US" dirty="0" smtClean="0"/>
              <a:t>2</a:t>
            </a:r>
            <a:r>
              <a:rPr lang="bg-BG" altLang="en-US" dirty="0" smtClean="0"/>
              <a:t>&gt; : &lt; оператор</a:t>
            </a:r>
            <a:r>
              <a:rPr lang="en-US" altLang="en-US" dirty="0" smtClean="0"/>
              <a:t>2</a:t>
            </a:r>
            <a:r>
              <a:rPr lang="bg-BG" altLang="en-US" dirty="0" smtClean="0"/>
              <a:t>&gt;;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    ……………………………………….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   &lt; caselist</a:t>
            </a:r>
            <a:r>
              <a:rPr lang="en-US" altLang="en-US" dirty="0" smtClean="0"/>
              <a:t> </a:t>
            </a:r>
            <a:r>
              <a:rPr lang="bg-BG" altLang="en-US" dirty="0" smtClean="0"/>
              <a:t>n&gt; : &lt; оператор</a:t>
            </a:r>
            <a:r>
              <a:rPr lang="en-US" altLang="en-US" dirty="0" smtClean="0"/>
              <a:t> </a:t>
            </a:r>
            <a:r>
              <a:rPr lang="bg-BG" altLang="en-US" dirty="0" smtClean="0"/>
              <a:t>n&gt;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   </a:t>
            </a:r>
            <a:r>
              <a:rPr lang="en-US" altLang="en-US" dirty="0" smtClean="0"/>
              <a:t>[</a:t>
            </a:r>
            <a:r>
              <a:rPr lang="bg-BG" altLang="en-US" b="1" dirty="0" smtClean="0">
                <a:solidFill>
                  <a:schemeClr val="folHlink"/>
                </a:solidFill>
              </a:rPr>
              <a:t>else</a:t>
            </a:r>
            <a:r>
              <a:rPr lang="bg-BG" altLang="en-US" dirty="0" smtClean="0"/>
              <a:t> &lt; оператор</a:t>
            </a:r>
            <a:r>
              <a:rPr lang="en-US" altLang="en-US" dirty="0" smtClean="0"/>
              <a:t> </a:t>
            </a:r>
            <a:r>
              <a:rPr lang="bg-BG" altLang="en-US" dirty="0" smtClean="0"/>
              <a:t>&gt;</a:t>
            </a:r>
            <a:r>
              <a:rPr lang="en-US" altLang="en-US" dirty="0" smtClean="0"/>
              <a:t>]</a:t>
            </a:r>
            <a:endParaRPr lang="bg-BG" altLang="en-US" b="1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b="1" dirty="0" smtClean="0">
                <a:solidFill>
                  <a:schemeClr val="folHlink"/>
                </a:solidFill>
              </a:rPr>
              <a:t>end</a:t>
            </a:r>
            <a:r>
              <a:rPr lang="bg-BG" altLang="en-US" dirty="0" smtClean="0"/>
              <a:t>;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Case оператор</a:t>
            </a:r>
            <a:r>
              <a:rPr lang="en-US" altLang="en-US" dirty="0" smtClean="0"/>
              <a:t> - </a:t>
            </a:r>
            <a:r>
              <a:rPr lang="bg-BG" altLang="en-US" dirty="0" smtClean="0"/>
              <a:t>пример</a:t>
            </a:r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</a:t>
            </a:r>
            <a:r>
              <a:rPr lang="en-US" altLang="en-US" b="1" smtClean="0">
                <a:solidFill>
                  <a:schemeClr val="folHlink"/>
                </a:solidFill>
              </a:rPr>
              <a:t>case</a:t>
            </a:r>
            <a:r>
              <a:rPr lang="en-US" altLang="en-US" smtClean="0"/>
              <a:t> m of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1,12  : ipr:=3.8;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2..4,7: ipr:=3.5;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5..8   : ipr:=4.1;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9..11 : ipr:=4.9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</a:t>
            </a:r>
            <a:r>
              <a:rPr lang="en-US" altLang="en-US" b="1" smtClean="0">
                <a:solidFill>
                  <a:schemeClr val="folHlink"/>
                </a:solidFill>
              </a:rPr>
              <a:t>else</a:t>
            </a:r>
            <a:r>
              <a:rPr lang="en-US" altLang="en-US" smtClean="0"/>
              <a:t> writeln ('wrong number!')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</a:t>
            </a:r>
            <a:r>
              <a:rPr lang="en-US" altLang="en-US" b="1" smtClean="0">
                <a:solidFill>
                  <a:schemeClr val="folHlink"/>
                </a:solidFill>
              </a:rPr>
              <a:t>end</a:t>
            </a:r>
            <a:r>
              <a:rPr lang="en-US" altLang="en-US" smtClean="0"/>
              <a:t>;{case}</a:t>
            </a:r>
            <a:endParaRPr lang="bg-BG" alt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Цикъл </a:t>
            </a:r>
            <a:r>
              <a:rPr lang="en-US" altLang="en-US" dirty="0" smtClean="0"/>
              <a:t>For (</a:t>
            </a:r>
            <a:r>
              <a:rPr lang="bg-BG" altLang="en-US" dirty="0" smtClean="0"/>
              <a:t>с нарастване</a:t>
            </a:r>
            <a:r>
              <a:rPr lang="en-US" altLang="en-US" dirty="0" smtClean="0"/>
              <a:t>)</a:t>
            </a:r>
            <a:endParaRPr lang="bg-BG" altLang="en-US" dirty="0" smtClean="0"/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81200"/>
            <a:ext cx="8964612" cy="4114800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b="1" dirty="0" smtClean="0">
                <a:solidFill>
                  <a:schemeClr val="folHlink"/>
                </a:solidFill>
              </a:rPr>
              <a:t>for</a:t>
            </a:r>
            <a:r>
              <a:rPr lang="bg-BG" altLang="en-US" sz="3000" dirty="0" smtClean="0"/>
              <a:t> &lt;</a:t>
            </a:r>
            <a:r>
              <a:rPr lang="en-US" altLang="en-US" sz="3000" dirty="0" err="1" smtClean="0"/>
              <a:t>contrvar</a:t>
            </a:r>
            <a:r>
              <a:rPr lang="bg-BG" altLang="en-US" sz="3000" dirty="0" smtClean="0"/>
              <a:t>&gt; := &lt;</a:t>
            </a:r>
            <a:r>
              <a:rPr lang="en-US" altLang="en-US" sz="3000" dirty="0" smtClean="0"/>
              <a:t>expr</a:t>
            </a:r>
            <a:r>
              <a:rPr lang="bg-BG" altLang="en-US" sz="3000" dirty="0" smtClean="0"/>
              <a:t>1&gt; </a:t>
            </a:r>
            <a:r>
              <a:rPr lang="bg-BG" altLang="en-US" b="1" dirty="0" smtClean="0">
                <a:solidFill>
                  <a:schemeClr val="folHlink"/>
                </a:solidFill>
              </a:rPr>
              <a:t>to</a:t>
            </a:r>
            <a:r>
              <a:rPr lang="bg-BG" altLang="en-US" sz="3000" dirty="0" smtClean="0"/>
              <a:t> &lt;</a:t>
            </a:r>
            <a:r>
              <a:rPr lang="en-US" altLang="en-US" sz="3000" dirty="0" smtClean="0"/>
              <a:t>expr</a:t>
            </a:r>
            <a:r>
              <a:rPr lang="bg-BG" altLang="en-US" sz="3000" dirty="0" smtClean="0"/>
              <a:t>2&gt; </a:t>
            </a:r>
            <a:r>
              <a:rPr lang="en-US" altLang="en-US" sz="3000" dirty="0" smtClean="0"/>
              <a:t/>
            </a:r>
            <a:br>
              <a:rPr lang="en-US" altLang="en-US" sz="3000" dirty="0" smtClean="0"/>
            </a:br>
            <a:r>
              <a:rPr lang="bg-BG" altLang="en-US" b="1" dirty="0" smtClean="0">
                <a:solidFill>
                  <a:schemeClr val="folHlink"/>
                </a:solidFill>
              </a:rPr>
              <a:t>do</a:t>
            </a:r>
            <a:r>
              <a:rPr lang="bg-BG" altLang="en-US" sz="3000" dirty="0" smtClean="0"/>
              <a:t> &lt;оператор&gt;;</a:t>
            </a:r>
            <a:endParaRPr lang="en-US" altLang="en-US" sz="3000" dirty="0" smtClean="0"/>
          </a:p>
          <a:p>
            <a:pPr lvl="1" eaLnBrk="1" hangingPunct="1">
              <a:defRPr/>
            </a:pPr>
            <a:r>
              <a:rPr lang="en-US" altLang="en-US" sz="2600" dirty="0" smtClean="0"/>
              <a:t>1. </a:t>
            </a:r>
            <a:r>
              <a:rPr lang="en-US" altLang="en-US" sz="2600" dirty="0" err="1" smtClean="0"/>
              <a:t>contrvar</a:t>
            </a:r>
            <a:r>
              <a:rPr lang="bg-BG" altLang="en-US" sz="2600" dirty="0" smtClean="0"/>
              <a:t> := </a:t>
            </a:r>
            <a:r>
              <a:rPr lang="en-US" altLang="en-US" sz="2600" dirty="0" smtClean="0"/>
              <a:t>expr</a:t>
            </a:r>
            <a:r>
              <a:rPr lang="bg-BG" altLang="en-US" sz="2600" dirty="0" smtClean="0"/>
              <a:t>1</a:t>
            </a:r>
            <a:endParaRPr lang="en-US" altLang="en-US" sz="2600" dirty="0" smtClean="0"/>
          </a:p>
          <a:p>
            <a:pPr lvl="1" eaLnBrk="1" hangingPunct="1">
              <a:defRPr/>
            </a:pPr>
            <a:r>
              <a:rPr lang="en-US" altLang="en-US" sz="2600" dirty="0" smtClean="0"/>
              <a:t>2. if </a:t>
            </a:r>
            <a:r>
              <a:rPr lang="en-US" altLang="en-US" sz="2600" dirty="0" err="1" smtClean="0"/>
              <a:t>contrvar</a:t>
            </a:r>
            <a:r>
              <a:rPr lang="bg-BG" altLang="en-US" sz="2600" dirty="0" smtClean="0"/>
              <a:t> </a:t>
            </a:r>
            <a:r>
              <a:rPr lang="en-US" altLang="en-US" sz="2600" dirty="0" smtClean="0"/>
              <a:t>&lt;= expr2 then </a:t>
            </a:r>
            <a:r>
              <a:rPr lang="bg-BG" altLang="en-US" sz="2600" dirty="0" smtClean="0"/>
              <a:t>оператор</a:t>
            </a:r>
            <a:r>
              <a:rPr lang="en-US" altLang="en-US" sz="2600" dirty="0" smtClean="0"/>
              <a:t> else </a:t>
            </a:r>
            <a:r>
              <a:rPr lang="en-US" altLang="en-US" sz="2600" dirty="0" err="1" smtClean="0"/>
              <a:t>goto</a:t>
            </a:r>
            <a:r>
              <a:rPr lang="en-US" altLang="en-US" sz="2600" dirty="0" smtClean="0"/>
              <a:t> 5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3. </a:t>
            </a:r>
            <a:r>
              <a:rPr lang="en-US" altLang="en-US" sz="2600" dirty="0" err="1" smtClean="0"/>
              <a:t>inc</a:t>
            </a:r>
            <a:r>
              <a:rPr lang="en-US" altLang="en-US" sz="2600" dirty="0" smtClean="0"/>
              <a:t>(</a:t>
            </a:r>
            <a:r>
              <a:rPr lang="en-US" altLang="en-US" sz="2600" dirty="0" err="1" smtClean="0"/>
              <a:t>contrvar</a:t>
            </a:r>
            <a:r>
              <a:rPr lang="en-US" altLang="en-US" sz="2600" dirty="0" smtClean="0"/>
              <a:t>)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4. </a:t>
            </a:r>
            <a:r>
              <a:rPr lang="en-US" altLang="en-US" sz="2600" dirty="0" err="1" smtClean="0"/>
              <a:t>goto</a:t>
            </a:r>
            <a:r>
              <a:rPr lang="en-US" altLang="en-US" sz="2600" dirty="0" smtClean="0"/>
              <a:t> 2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5. end</a:t>
            </a:r>
          </a:p>
          <a:p>
            <a:pPr eaLnBrk="1" hangingPunct="1">
              <a:defRPr/>
            </a:pPr>
            <a:r>
              <a:rPr lang="en-US" altLang="en-US" sz="3000" dirty="0" err="1" smtClean="0"/>
              <a:t>contrvar</a:t>
            </a:r>
            <a:r>
              <a:rPr lang="en-US" altLang="en-US" sz="3000" dirty="0" smtClean="0"/>
              <a:t>, expr</a:t>
            </a:r>
            <a:r>
              <a:rPr lang="bg-BG" altLang="en-US" sz="3000" dirty="0" smtClean="0"/>
              <a:t>1</a:t>
            </a:r>
            <a:r>
              <a:rPr lang="en-US" altLang="en-US" sz="3000" dirty="0" smtClean="0"/>
              <a:t>, expr</a:t>
            </a:r>
            <a:r>
              <a:rPr lang="bg-BG" altLang="en-US" sz="3000" dirty="0" smtClean="0"/>
              <a:t>2</a:t>
            </a:r>
            <a:r>
              <a:rPr lang="en-US" altLang="en-US" sz="3000" dirty="0" smtClean="0"/>
              <a:t> </a:t>
            </a:r>
            <a:r>
              <a:rPr lang="en-US" altLang="en-US" dirty="0" smtClean="0"/>
              <a:t>–</a:t>
            </a:r>
            <a:r>
              <a:rPr lang="en-US" altLang="en-US" sz="3000" dirty="0" smtClean="0"/>
              <a:t> </a:t>
            </a:r>
            <a:r>
              <a:rPr lang="bg-BG" altLang="en-US" sz="3000" dirty="0" smtClean="0"/>
              <a:t>еднакъв дискретен тип</a:t>
            </a:r>
            <a:endParaRPr lang="bg-BG" altLang="en-US" sz="30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/>
              <a:t>Цикъл </a:t>
            </a:r>
            <a:r>
              <a:rPr lang="en-US" altLang="en-US" dirty="0"/>
              <a:t>For (</a:t>
            </a:r>
            <a:r>
              <a:rPr lang="bg-BG" altLang="en-US" dirty="0"/>
              <a:t>с </a:t>
            </a:r>
            <a:r>
              <a:rPr lang="bg-BG" altLang="en-US" dirty="0" smtClean="0"/>
              <a:t>намаляване</a:t>
            </a:r>
            <a:r>
              <a:rPr lang="en-US" altLang="en-US" dirty="0" smtClean="0"/>
              <a:t>)</a:t>
            </a:r>
            <a:endParaRPr lang="bg-BG" altLang="en-US" dirty="0" smtClean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981200"/>
            <a:ext cx="8964612" cy="4114800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b="1" dirty="0" smtClean="0">
                <a:solidFill>
                  <a:schemeClr val="folHlink"/>
                </a:solidFill>
              </a:rPr>
              <a:t>for</a:t>
            </a:r>
            <a:r>
              <a:rPr lang="bg-BG" altLang="en-US" sz="3000" dirty="0" smtClean="0"/>
              <a:t> &lt;</a:t>
            </a:r>
            <a:r>
              <a:rPr lang="en-US" altLang="en-US" sz="3000" dirty="0" err="1" smtClean="0"/>
              <a:t>contrvar</a:t>
            </a:r>
            <a:r>
              <a:rPr lang="bg-BG" altLang="en-US" sz="3000" dirty="0" smtClean="0"/>
              <a:t>&gt; := &lt;</a:t>
            </a:r>
            <a:r>
              <a:rPr lang="en-US" altLang="en-US" sz="3000" dirty="0" smtClean="0"/>
              <a:t>expr</a:t>
            </a:r>
            <a:r>
              <a:rPr lang="bg-BG" altLang="en-US" sz="3000" dirty="0" smtClean="0"/>
              <a:t>1&gt; </a:t>
            </a:r>
            <a:r>
              <a:rPr lang="bg-BG" altLang="en-US" b="1" dirty="0" smtClean="0">
                <a:solidFill>
                  <a:schemeClr val="folHlink"/>
                </a:solidFill>
              </a:rPr>
              <a:t>downto</a:t>
            </a:r>
            <a:r>
              <a:rPr lang="bg-BG" altLang="en-US" sz="3000" dirty="0" smtClean="0"/>
              <a:t> &lt;</a:t>
            </a:r>
            <a:r>
              <a:rPr lang="en-US" altLang="en-US" sz="3000" dirty="0" smtClean="0"/>
              <a:t>expr</a:t>
            </a:r>
            <a:r>
              <a:rPr lang="bg-BG" altLang="en-US" sz="3000" dirty="0" smtClean="0"/>
              <a:t>2&gt; </a:t>
            </a:r>
            <a:r>
              <a:rPr lang="bg-BG" altLang="en-US" b="1" dirty="0" smtClean="0">
                <a:solidFill>
                  <a:schemeClr val="folHlink"/>
                </a:solidFill>
              </a:rPr>
              <a:t>do</a:t>
            </a:r>
            <a:r>
              <a:rPr lang="bg-BG" altLang="en-US" sz="3000" dirty="0" smtClean="0"/>
              <a:t> &lt;оператор&gt;;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1. </a:t>
            </a:r>
            <a:r>
              <a:rPr lang="en-US" altLang="en-US" sz="2600" dirty="0" err="1" smtClean="0"/>
              <a:t>contrvar</a:t>
            </a:r>
            <a:r>
              <a:rPr lang="bg-BG" altLang="en-US" sz="2600" dirty="0" smtClean="0"/>
              <a:t> := </a:t>
            </a:r>
            <a:r>
              <a:rPr lang="en-US" altLang="en-US" sz="2600" dirty="0" smtClean="0"/>
              <a:t>expr</a:t>
            </a:r>
            <a:r>
              <a:rPr lang="bg-BG" altLang="en-US" sz="2600" dirty="0" smtClean="0"/>
              <a:t>1</a:t>
            </a:r>
            <a:endParaRPr lang="en-US" altLang="en-US" sz="2600" dirty="0" smtClean="0"/>
          </a:p>
          <a:p>
            <a:pPr lvl="1" eaLnBrk="1" hangingPunct="1">
              <a:defRPr/>
            </a:pPr>
            <a:r>
              <a:rPr lang="en-US" altLang="en-US" sz="2600" dirty="0" smtClean="0"/>
              <a:t>2. if </a:t>
            </a:r>
            <a:r>
              <a:rPr lang="en-US" altLang="en-US" sz="2600" dirty="0" err="1" smtClean="0"/>
              <a:t>contrvar</a:t>
            </a:r>
            <a:r>
              <a:rPr lang="bg-BG" altLang="en-US" sz="2600" dirty="0" smtClean="0"/>
              <a:t> </a:t>
            </a:r>
            <a:r>
              <a:rPr lang="en-US" altLang="en-US" sz="2600" dirty="0" smtClean="0"/>
              <a:t>&gt;= expr2 then </a:t>
            </a:r>
            <a:r>
              <a:rPr lang="bg-BG" altLang="en-US" sz="2600" dirty="0" smtClean="0"/>
              <a:t>оператор</a:t>
            </a:r>
            <a:r>
              <a:rPr lang="en-US" altLang="en-US" sz="2600" dirty="0" smtClean="0"/>
              <a:t> else </a:t>
            </a:r>
            <a:r>
              <a:rPr lang="en-US" altLang="en-US" sz="2600" dirty="0" err="1" smtClean="0"/>
              <a:t>goto</a:t>
            </a:r>
            <a:r>
              <a:rPr lang="en-US" altLang="en-US" sz="2600" dirty="0" smtClean="0"/>
              <a:t> 5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3. </a:t>
            </a:r>
            <a:r>
              <a:rPr lang="en-US" altLang="en-US" sz="2600" dirty="0" err="1" smtClean="0"/>
              <a:t>dec</a:t>
            </a:r>
            <a:r>
              <a:rPr lang="en-US" altLang="en-US" sz="2600" dirty="0" smtClean="0"/>
              <a:t>(</a:t>
            </a:r>
            <a:r>
              <a:rPr lang="en-US" altLang="en-US" sz="2600" dirty="0" err="1" smtClean="0"/>
              <a:t>contrvar</a:t>
            </a:r>
            <a:r>
              <a:rPr lang="en-US" altLang="en-US" sz="2600" dirty="0" smtClean="0"/>
              <a:t>)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4. </a:t>
            </a:r>
            <a:r>
              <a:rPr lang="en-US" altLang="en-US" sz="2600" dirty="0" err="1" smtClean="0"/>
              <a:t>goto</a:t>
            </a:r>
            <a:r>
              <a:rPr lang="en-US" altLang="en-US" sz="2600" dirty="0" smtClean="0"/>
              <a:t> 2</a:t>
            </a:r>
          </a:p>
          <a:p>
            <a:pPr lvl="1" eaLnBrk="1" hangingPunct="1">
              <a:defRPr/>
            </a:pPr>
            <a:r>
              <a:rPr lang="en-US" altLang="en-US" sz="2600" dirty="0" smtClean="0"/>
              <a:t>5. end</a:t>
            </a:r>
          </a:p>
          <a:p>
            <a:pPr eaLnBrk="1" hangingPunct="1">
              <a:defRPr/>
            </a:pPr>
            <a:r>
              <a:rPr lang="en-US" altLang="en-US" sz="3000" dirty="0" err="1" smtClean="0"/>
              <a:t>contrvar</a:t>
            </a:r>
            <a:r>
              <a:rPr lang="en-US" altLang="en-US" sz="3000" dirty="0" smtClean="0"/>
              <a:t>, expr</a:t>
            </a:r>
            <a:r>
              <a:rPr lang="bg-BG" altLang="en-US" sz="3000" dirty="0" smtClean="0"/>
              <a:t>1</a:t>
            </a:r>
            <a:r>
              <a:rPr lang="en-US" altLang="en-US" sz="3000" dirty="0" smtClean="0"/>
              <a:t>, expr</a:t>
            </a:r>
            <a:r>
              <a:rPr lang="bg-BG" altLang="en-US" sz="3000" dirty="0" smtClean="0"/>
              <a:t>2</a:t>
            </a:r>
            <a:r>
              <a:rPr lang="en-US" altLang="en-US" sz="3000" dirty="0" smtClean="0"/>
              <a:t> </a:t>
            </a:r>
            <a:r>
              <a:rPr lang="en-US" altLang="en-US" dirty="0" smtClean="0"/>
              <a:t>–</a:t>
            </a:r>
            <a:r>
              <a:rPr lang="en-US" altLang="en-US" sz="3000" dirty="0" smtClean="0"/>
              <a:t> same ordinal type</a:t>
            </a:r>
            <a:endParaRPr lang="bg-BG" altLang="en-US" sz="30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Цикли с условия</a:t>
            </a:r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507413" cy="4114800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b="1" dirty="0" smtClean="0">
                <a:solidFill>
                  <a:schemeClr val="folHlink"/>
                </a:solidFill>
              </a:rPr>
              <a:t>while</a:t>
            </a:r>
            <a:r>
              <a:rPr lang="bg-BG" altLang="en-US" dirty="0" smtClean="0"/>
              <a:t> </a:t>
            </a:r>
            <a:r>
              <a:rPr lang="en-US" altLang="en-US" dirty="0" smtClean="0"/>
              <a:t>&lt;bool expression&gt; </a:t>
            </a:r>
            <a:r>
              <a:rPr lang="bg-BG" altLang="en-US" b="1" dirty="0" smtClean="0">
                <a:solidFill>
                  <a:schemeClr val="folHlink"/>
                </a:solidFill>
              </a:rPr>
              <a:t>do</a:t>
            </a:r>
            <a:r>
              <a:rPr lang="bg-BG" altLang="en-US" dirty="0" smtClean="0"/>
              <a:t> </a:t>
            </a:r>
            <a:r>
              <a:rPr lang="en-US" altLang="en-US" dirty="0" smtClean="0"/>
              <a:t>&lt;</a:t>
            </a:r>
            <a:r>
              <a:rPr lang="bg-BG" altLang="en-US" dirty="0" smtClean="0"/>
              <a:t>оператор</a:t>
            </a:r>
            <a:r>
              <a:rPr lang="en-US" altLang="en-US" dirty="0" smtClean="0"/>
              <a:t>&gt;</a:t>
            </a:r>
          </a:p>
          <a:p>
            <a:pPr lvl="1" eaLnBrk="1" hangingPunct="1">
              <a:defRPr/>
            </a:pPr>
            <a:r>
              <a:rPr lang="en-US" altLang="en-US" dirty="0" smtClean="0"/>
              <a:t>1. if bool expression=true </a:t>
            </a:r>
            <a:br>
              <a:rPr lang="en-US" altLang="en-US" dirty="0" smtClean="0"/>
            </a:br>
            <a:r>
              <a:rPr lang="en-US" altLang="en-US" dirty="0" smtClean="0"/>
              <a:t>       then begin </a:t>
            </a:r>
            <a:r>
              <a:rPr lang="bg-BG" altLang="en-US" dirty="0" smtClean="0"/>
              <a:t>оператор</a:t>
            </a:r>
            <a:r>
              <a:rPr lang="en-US" altLang="en-US" dirty="0" smtClean="0"/>
              <a:t>; </a:t>
            </a:r>
            <a:r>
              <a:rPr lang="en-US" altLang="en-US" dirty="0" err="1" smtClean="0"/>
              <a:t>goto</a:t>
            </a:r>
            <a:r>
              <a:rPr lang="en-US" altLang="en-US" dirty="0" smtClean="0"/>
              <a:t> 1 end</a:t>
            </a:r>
            <a:br>
              <a:rPr lang="en-US" altLang="en-US" dirty="0" smtClean="0"/>
            </a:br>
            <a:r>
              <a:rPr lang="en-US" altLang="en-US" dirty="0" smtClean="0"/>
              <a:t>       else end</a:t>
            </a:r>
          </a:p>
          <a:p>
            <a:pPr eaLnBrk="1" hangingPunct="1">
              <a:defRPr/>
            </a:pPr>
            <a:r>
              <a:rPr lang="bg-BG" altLang="en-US" b="1" dirty="0" smtClean="0">
                <a:solidFill>
                  <a:schemeClr val="folHlink"/>
                </a:solidFill>
              </a:rPr>
              <a:t>repeat</a:t>
            </a:r>
            <a:r>
              <a:rPr lang="bg-BG" altLang="en-US" dirty="0" smtClean="0"/>
              <a:t> &lt;списък оператори&gt; 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b="1" dirty="0" smtClean="0">
                <a:solidFill>
                  <a:schemeClr val="folHlink"/>
                </a:solidFill>
              </a:rPr>
              <a:t>until</a:t>
            </a:r>
            <a:r>
              <a:rPr lang="bg-BG" altLang="en-US" dirty="0" smtClean="0"/>
              <a:t> &lt;</a:t>
            </a:r>
            <a:r>
              <a:rPr lang="en-US" altLang="en-US" dirty="0" smtClean="0"/>
              <a:t>bool expression</a:t>
            </a:r>
            <a:r>
              <a:rPr lang="bg-BG" altLang="en-US" dirty="0" smtClean="0"/>
              <a:t>&gt;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dirty="0" smtClean="0"/>
              <a:t>1. </a:t>
            </a:r>
            <a:r>
              <a:rPr lang="bg-BG" altLang="en-US" dirty="0" smtClean="0"/>
              <a:t>изпълнява списъка оператори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dirty="0" smtClean="0"/>
              <a:t>2. if bool expression=true then end else </a:t>
            </a:r>
            <a:r>
              <a:rPr lang="en-US" altLang="en-US" dirty="0" err="1" smtClean="0"/>
              <a:t>goto</a:t>
            </a:r>
            <a:r>
              <a:rPr lang="en-US" altLang="en-US" dirty="0" smtClean="0"/>
              <a:t> 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5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en-US" dirty="0" smtClean="0"/>
              <a:t>Процедури за управление</a:t>
            </a:r>
            <a:br>
              <a:rPr lang="ru-RU" altLang="en-US" dirty="0" smtClean="0"/>
            </a:br>
            <a:r>
              <a:rPr lang="ru-RU" altLang="en-US" dirty="0" smtClean="0"/>
              <a:t>на потока</a:t>
            </a:r>
            <a:endParaRPr lang="en-US" altLang="en-US" dirty="0" smtClean="0"/>
          </a:p>
        </p:txBody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45097"/>
            <a:ext cx="8229600" cy="450012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Break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изход от цикъл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Continue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ru-RU" altLang="en-US" dirty="0" smtClean="0"/>
              <a:t>преминава към следващата итерация на цикъла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Exit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изход от текущата ПП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Halt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инициира прекратяване на програмата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Входно/изходни оператори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Read(V1 [, V2,...,</a:t>
            </a:r>
            <a:r>
              <a:rPr lang="en-US" altLang="en-US" dirty="0" err="1" smtClean="0"/>
              <a:t>Vn</a:t>
            </a:r>
            <a:r>
              <a:rPr lang="en-US" altLang="en-US" dirty="0" smtClean="0"/>
              <a:t> ] 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err="1" smtClean="0"/>
              <a:t>ReadLn</a:t>
            </a:r>
            <a:r>
              <a:rPr lang="en-US" altLang="en-US" dirty="0" smtClean="0"/>
              <a:t>(V1 [, V2,...,</a:t>
            </a:r>
            <a:r>
              <a:rPr lang="en-US" altLang="en-US" dirty="0" err="1" smtClean="0"/>
              <a:t>Vn</a:t>
            </a:r>
            <a:r>
              <a:rPr lang="en-US" altLang="en-US" dirty="0" smtClean="0"/>
              <a:t> ] );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V – variable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Write(P1 [ , P2,..., Pn] );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Write</a:t>
            </a:r>
            <a:r>
              <a:rPr lang="en-US" altLang="en-US" dirty="0" smtClean="0"/>
              <a:t>Ln</a:t>
            </a:r>
            <a:r>
              <a:rPr lang="bg-BG" altLang="en-US" dirty="0" smtClean="0"/>
              <a:t>(P1 [ , P2,..., Pn] );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P – </a:t>
            </a:r>
            <a:r>
              <a:rPr lang="bg-BG" altLang="en-US" dirty="0" smtClean="0"/>
              <a:t>израз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Форматиран</a:t>
            </a:r>
            <a:r>
              <a:rPr lang="en-US" altLang="en-US" dirty="0" smtClean="0"/>
              <a:t> – P</a:t>
            </a:r>
            <a:r>
              <a:rPr lang="bg-BG" altLang="en-US" dirty="0" smtClean="0"/>
              <a:t> [: MinWidth [: DecPlaces ] ]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en-US" dirty="0" smtClean="0"/>
              <a:t>Само за конзолни приложения</a:t>
            </a:r>
            <a:endParaRPr lang="bg-BG" altLang="en-US" dirty="0" smtClean="0"/>
          </a:p>
          <a:p>
            <a:pPr eaLnBrk="1" hangingPunct="1">
              <a:lnSpc>
                <a:spcPct val="90000"/>
              </a:lnSpc>
              <a:defRPr/>
            </a:pP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Процедури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7813" y="1981200"/>
            <a:ext cx="8686800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b="1" dirty="0" smtClean="0"/>
              <a:t>procedure &lt;</a:t>
            </a:r>
            <a:r>
              <a:rPr lang="en-US" altLang="en-US" dirty="0" smtClean="0"/>
              <a:t>name</a:t>
            </a:r>
            <a:r>
              <a:rPr lang="bg-BG" altLang="en-US" dirty="0" smtClean="0"/>
              <a:t>&gt;</a:t>
            </a:r>
            <a:r>
              <a:rPr lang="en-US" altLang="en-US" dirty="0" smtClean="0"/>
              <a:t>[</a:t>
            </a:r>
            <a:r>
              <a:rPr lang="bg-BG" altLang="en-US" dirty="0" smtClean="0"/>
              <a:t>(</a:t>
            </a:r>
            <a:r>
              <a:rPr lang="en-US" altLang="en-US" dirty="0" err="1" smtClean="0"/>
              <a:t>paramList</a:t>
            </a:r>
            <a:r>
              <a:rPr lang="bg-BG" altLang="en-US" dirty="0" smtClean="0"/>
              <a:t>)</a:t>
            </a:r>
            <a:r>
              <a:rPr lang="en-US" altLang="en-US" dirty="0" smtClean="0"/>
              <a:t>]</a:t>
            </a:r>
            <a:r>
              <a:rPr lang="bg-BG" altLang="en-US" dirty="0" smtClean="0"/>
              <a:t>;</a:t>
            </a:r>
            <a:r>
              <a:rPr lang="en-US" altLang="en-US" dirty="0" smtClean="0"/>
              <a:t>[directives]</a:t>
            </a:r>
            <a:endParaRPr lang="bg-BG" altLang="en-US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&lt;</a:t>
            </a:r>
            <a:r>
              <a:rPr lang="ru-RU" altLang="en-US" dirty="0" smtClean="0"/>
              <a:t>локални декларации (вкл. вложени ПП)</a:t>
            </a:r>
            <a:r>
              <a:rPr lang="bg-BG" altLang="en-US" dirty="0" smtClean="0"/>
              <a:t>&gt;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Begin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. . . . . . . . . . . . . . . .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 &lt;оператори&gt;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   . . . . . . . . . . . . . . . .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dirty="0" smtClean="0"/>
              <a:t>End;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Процедура – пример</a:t>
            </a:r>
          </a:p>
        </p:txBody>
      </p:sp>
      <p:graphicFrame>
        <p:nvGraphicFramePr>
          <p:cNvPr id="178205" name="Group 29"/>
          <p:cNvGraphicFramePr>
            <a:graphicFrameLocks noGrp="1"/>
          </p:cNvGraphicFramePr>
          <p:nvPr/>
        </p:nvGraphicFramePr>
        <p:xfrm>
          <a:off x="395288" y="1484313"/>
          <a:ext cx="8497887" cy="5184775"/>
        </p:xfrm>
        <a:graphic>
          <a:graphicData uri="http://schemas.openxmlformats.org/drawingml/2006/table">
            <a:tbl>
              <a:tblPr/>
              <a:tblGrid>
                <a:gridCol w="5600700"/>
                <a:gridCol w="2897187"/>
              </a:tblGrid>
              <a:tr h="512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A programs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2 executions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20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Program Primer1;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var k,l,m:word;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procedure diez(n:word);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var i:word;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begin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for i:=1 to n do write('#');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writeln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end;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begin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write('k,l,m='); readln(k,l,m);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fr-F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diez(k);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diez(l);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diez(m);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end.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k,l,m=3 5 8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###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#####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########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urier New" panose="02070309020205020404" pitchFamily="49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k,l,m=15 1 10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###############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#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##########</a:t>
                      </a:r>
                      <a:endParaRPr kumimoji="0" lang="en-US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Функции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7813" y="1981200"/>
            <a:ext cx="8686800" cy="44005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b="1" dirty="0" smtClean="0"/>
              <a:t>function</a:t>
            </a:r>
            <a:r>
              <a:rPr lang="bg-BG" altLang="en-US" sz="2800" b="1" dirty="0" smtClean="0"/>
              <a:t> &lt;</a:t>
            </a:r>
            <a:r>
              <a:rPr lang="en-US" altLang="en-US" sz="2800" dirty="0" smtClean="0"/>
              <a:t>name</a:t>
            </a:r>
            <a:r>
              <a:rPr lang="bg-BG" altLang="en-US" sz="2800" dirty="0" smtClean="0"/>
              <a:t>&gt;</a:t>
            </a:r>
            <a:r>
              <a:rPr lang="en-US" altLang="en-US" sz="2800" dirty="0" smtClean="0"/>
              <a:t>[</a:t>
            </a:r>
            <a:r>
              <a:rPr lang="bg-BG" altLang="en-US" sz="2800" dirty="0" smtClean="0"/>
              <a:t>(</a:t>
            </a:r>
            <a:r>
              <a:rPr lang="en-US" altLang="en-US" sz="2800" dirty="0" err="1" smtClean="0"/>
              <a:t>paramList</a:t>
            </a:r>
            <a:r>
              <a:rPr lang="bg-BG" altLang="en-US" sz="2800" dirty="0" smtClean="0"/>
              <a:t>)</a:t>
            </a:r>
            <a:r>
              <a:rPr lang="en-US" altLang="en-US" sz="2800" dirty="0" smtClean="0"/>
              <a:t>]:&lt;</a:t>
            </a:r>
            <a:r>
              <a:rPr lang="en-US" altLang="en-US" sz="2800" dirty="0" err="1" smtClean="0">
                <a:solidFill>
                  <a:srgbClr val="FFC000"/>
                </a:solidFill>
              </a:rPr>
              <a:t>returnType</a:t>
            </a:r>
            <a:r>
              <a:rPr lang="en-US" altLang="en-US" sz="2800" dirty="0" smtClean="0"/>
              <a:t>&gt;</a:t>
            </a:r>
            <a:r>
              <a:rPr lang="bg-BG" altLang="en-US" sz="2800" dirty="0" smtClean="0"/>
              <a:t>;</a:t>
            </a:r>
            <a:r>
              <a:rPr lang="en-US" altLang="en-US" sz="2800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                                               [directives]</a:t>
            </a:r>
            <a:endParaRPr lang="bg-BG" altLang="en-US" sz="2800" dirty="0" smtClean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altLang="en-US" sz="2800" dirty="0"/>
              <a:t>&lt;локални декларации (вкл. вложени ПП)&gt;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800" dirty="0" smtClean="0"/>
              <a:t>    &lt;оператори&gt;</a:t>
            </a: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</a:t>
            </a:r>
            <a:r>
              <a:rPr lang="bg-BG" altLang="en-US" sz="2800" dirty="0" smtClean="0"/>
              <a:t> . . . . . . . . . . . . . . . 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800" dirty="0" smtClean="0"/>
              <a:t>    </a:t>
            </a:r>
            <a:r>
              <a:rPr lang="en-US" altLang="en-US" sz="2800" dirty="0" smtClean="0"/>
              <a:t>&lt;</a:t>
            </a:r>
            <a:r>
              <a:rPr lang="en-US" altLang="en-US" sz="2800" dirty="0" smtClean="0">
                <a:solidFill>
                  <a:srgbClr val="FFC000"/>
                </a:solidFill>
              </a:rPr>
              <a:t>name</a:t>
            </a:r>
            <a:r>
              <a:rPr lang="en-US" altLang="en-US" sz="2800" dirty="0" smtClean="0"/>
              <a:t>&gt;|</a:t>
            </a:r>
            <a:r>
              <a:rPr lang="en-US" altLang="en-US" sz="2800" dirty="0" smtClean="0">
                <a:solidFill>
                  <a:srgbClr val="00B050"/>
                </a:solidFill>
              </a:rPr>
              <a:t>result</a:t>
            </a:r>
            <a:r>
              <a:rPr lang="en-US" altLang="en-US" sz="2800" dirty="0" smtClean="0"/>
              <a:t>:=&lt;</a:t>
            </a:r>
            <a:r>
              <a:rPr lang="en-US" altLang="en-US" sz="2800" dirty="0" smtClean="0">
                <a:solidFill>
                  <a:srgbClr val="FFC000"/>
                </a:solidFill>
              </a:rPr>
              <a:t>expression</a:t>
            </a:r>
            <a:r>
              <a:rPr lang="en-US" altLang="en-US" sz="2800" dirty="0" smtClean="0"/>
              <a:t>&gt;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dirty="0" smtClean="0"/>
              <a:t>   </a:t>
            </a:r>
            <a:r>
              <a:rPr lang="bg-BG" altLang="en-US" sz="2800" dirty="0" smtClean="0"/>
              <a:t>. . . . . . . . . . . . . . 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800" dirty="0" smtClean="0"/>
              <a:t>End;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Функции – пример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7813" y="1628775"/>
            <a:ext cx="8686800" cy="5229225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program </a:t>
            </a:r>
            <a:r>
              <a:rPr lang="en-US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minimax</a:t>
            </a: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var a,b,c,pom:real;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function max(a,b:real):real;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begin if a&gt;b then max:=a else max:=b end;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function min(a,b:real):real;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begin if a&lt;b then min:=a else min:=b end;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begin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   </a:t>
            </a: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write('a,b,c=');readln(a,b,c);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   writeln((max(a*b,b+c)+max(b-c,a+c))/</a:t>
            </a:r>
            <a:endParaRPr lang="en-US" altLang="en-US" sz="2400" b="1" smtClean="0">
              <a:effectLst/>
              <a:latin typeface="Courier New" panose="02070309020205020404" pitchFamily="49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           </a:t>
            </a: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(min(b+c,a-b)*min(a*b,c)):6:2);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   readln;</a:t>
            </a:r>
          </a:p>
          <a:p>
            <a:pPr marL="0" indent="0"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altLang="en-US" sz="2400" b="1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end.</a:t>
            </a:r>
            <a:r>
              <a:rPr lang="bg-BG" altLang="en-US" sz="2400" smtClean="0">
                <a:effectLst/>
                <a:latin typeface="Courier New" panose="02070309020205020404" pitchFamily="49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Типове параметри</a:t>
            </a:r>
          </a:p>
        </p:txBody>
      </p:sp>
      <p:sp>
        <p:nvSpPr>
          <p:cNvPr id="180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608513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Параметри - стойности</a:t>
            </a:r>
          </a:p>
          <a:p>
            <a:pPr lvl="1" eaLnBrk="1" hangingPunct="1">
              <a:defRPr/>
            </a:pPr>
            <a:r>
              <a:rPr lang="en-US" altLang="en-US" b="1" dirty="0" smtClean="0"/>
              <a:t>procedure calc1(</a:t>
            </a:r>
            <a:r>
              <a:rPr lang="en-US" altLang="en-US" b="1" dirty="0" err="1" smtClean="0"/>
              <a:t>x,y,s,pr:real</a:t>
            </a:r>
            <a:r>
              <a:rPr lang="en-US" altLang="en-US" b="1" dirty="0" smtClean="0"/>
              <a:t>);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/>
              <a:t>Параметри </a:t>
            </a:r>
            <a:r>
              <a:rPr lang="bg-BG" altLang="en-US" dirty="0" smtClean="0"/>
              <a:t>- променливи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b="1" dirty="0" smtClean="0"/>
              <a:t>procedure calc2(</a:t>
            </a:r>
            <a:r>
              <a:rPr lang="en-US" altLang="en-US" b="1" dirty="0" err="1" smtClean="0"/>
              <a:t>x,y:real</a:t>
            </a:r>
            <a:r>
              <a:rPr lang="en-US" altLang="en-US" b="1" dirty="0" smtClean="0"/>
              <a:t>; </a:t>
            </a:r>
            <a:r>
              <a:rPr lang="en-US" altLang="en-US" b="1" dirty="0" err="1" smtClean="0"/>
              <a:t>var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s,pr:real</a:t>
            </a:r>
            <a:r>
              <a:rPr lang="en-US" altLang="en-US" b="1" dirty="0" smtClean="0"/>
              <a:t>);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/>
              <a:t>Параметри </a:t>
            </a:r>
            <a:r>
              <a:rPr lang="bg-BG" altLang="en-US" dirty="0" smtClean="0"/>
              <a:t>- константи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b="1" dirty="0" smtClean="0"/>
              <a:t>procedure calc3(</a:t>
            </a:r>
            <a:r>
              <a:rPr lang="en-US" altLang="en-US" b="1" dirty="0" err="1" smtClean="0"/>
              <a:t>const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s,t:string</a:t>
            </a:r>
            <a:r>
              <a:rPr lang="en-US" altLang="en-US" b="1" dirty="0" smtClean="0"/>
              <a:t>);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Out </a:t>
            </a:r>
            <a:r>
              <a:rPr lang="bg-BG" altLang="en-US" dirty="0" smtClean="0"/>
              <a:t>параметри 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b="1" dirty="0" smtClean="0"/>
              <a:t>procedure calc4(</a:t>
            </a:r>
            <a:r>
              <a:rPr lang="en-US" altLang="en-US" b="1" dirty="0" err="1" smtClean="0"/>
              <a:t>x,y:real</a:t>
            </a:r>
            <a:r>
              <a:rPr lang="en-US" altLang="en-US" b="1" dirty="0" smtClean="0"/>
              <a:t>; out </a:t>
            </a:r>
            <a:r>
              <a:rPr lang="en-US" altLang="en-US" b="1" dirty="0" err="1" smtClean="0"/>
              <a:t>s,pr:real</a:t>
            </a:r>
            <a:r>
              <a:rPr lang="en-US" altLang="en-US" b="1" dirty="0" smtClean="0"/>
              <a:t>);</a:t>
            </a:r>
            <a:endParaRPr lang="bg-BG" altLang="en-US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2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Типове параметри</a:t>
            </a:r>
          </a:p>
        </p:txBody>
      </p:sp>
      <p:sp>
        <p:nvSpPr>
          <p:cNvPr id="182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608513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Параметри по подразбиране </a:t>
            </a:r>
            <a:r>
              <a:rPr lang="en-US" altLang="en-US" dirty="0" smtClean="0"/>
              <a:t>(</a:t>
            </a:r>
            <a:r>
              <a:rPr lang="bg-BG" altLang="en-US" dirty="0" smtClean="0"/>
              <a:t>задължително в края на списъка</a:t>
            </a:r>
            <a:r>
              <a:rPr lang="en-US" altLang="en-US" dirty="0" smtClean="0"/>
              <a:t>)</a:t>
            </a:r>
          </a:p>
          <a:p>
            <a:pPr lvl="1" eaLnBrk="1" hangingPunct="1">
              <a:defRPr/>
            </a:pPr>
            <a:r>
              <a:rPr lang="en-US" altLang="en-US" b="1" dirty="0" smtClean="0"/>
              <a:t>procedure calc5(</a:t>
            </a:r>
            <a:r>
              <a:rPr lang="en-US" altLang="en-US" b="1" dirty="0" err="1" smtClean="0"/>
              <a:t>s,pr:real</a:t>
            </a:r>
            <a:r>
              <a:rPr lang="en-US" altLang="en-US" b="1" dirty="0" smtClean="0"/>
              <a:t>; x:real=1.0);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Безтипови параметри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b="1" dirty="0" smtClean="0"/>
              <a:t>procedure calc6(</a:t>
            </a:r>
            <a:r>
              <a:rPr lang="en-US" altLang="en-US" b="1" dirty="0" err="1" smtClean="0"/>
              <a:t>var</a:t>
            </a:r>
            <a:r>
              <a:rPr lang="en-US" altLang="en-US" b="1" dirty="0" smtClean="0"/>
              <a:t> s);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b="1" dirty="0" smtClean="0"/>
              <a:t>procedure calc7(</a:t>
            </a:r>
            <a:r>
              <a:rPr lang="en-US" altLang="en-US" b="1" dirty="0" err="1" smtClean="0"/>
              <a:t>const</a:t>
            </a:r>
            <a:r>
              <a:rPr lang="en-US" altLang="en-US" b="1" dirty="0" smtClean="0"/>
              <a:t> t);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en-US" altLang="en-US" b="1" dirty="0" smtClean="0"/>
              <a:t>procedure calc8(</a:t>
            </a:r>
            <a:r>
              <a:rPr lang="en-US" altLang="en-US" b="1" dirty="0" err="1" smtClean="0"/>
              <a:t>x,y:real</a:t>
            </a:r>
            <a:r>
              <a:rPr lang="en-US" altLang="en-US" b="1" dirty="0" smtClean="0"/>
              <a:t>; out p);</a:t>
            </a:r>
            <a:endParaRPr lang="bg-BG" altLang="en-US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Процедурни типове</a:t>
            </a:r>
            <a:endParaRPr lang="en-US" altLang="en-US" dirty="0" smtClean="0"/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005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en-US" dirty="0" smtClean="0"/>
              <a:t>Третират ПП като стойности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en-US" dirty="0" smtClean="0"/>
              <a:t>Може да има променливи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Предавани като параметри на ПП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en-US" dirty="0" smtClean="0"/>
              <a:t>Две процедурни типа са съвместими, ако те имат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еднакъв тип на резултата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еднакъв списък с формални параметри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Процедурни типове – примери</a:t>
            </a:r>
            <a:endParaRPr lang="en-US" altLang="en-US" dirty="0" smtClean="0"/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00213"/>
            <a:ext cx="8686800" cy="4608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type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TIntegerFunction = function: Integer;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TProcedure = procedure;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TStrProc = procedure(const S: string);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TMathFunc = function(X: Double): Double;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Var</a:t>
            </a:r>
            <a:r>
              <a:rPr lang="en-US" altLang="en-US" sz="2200" b="1" smtClean="0">
                <a:latin typeface="Courier New" panose="02070309020205020404" pitchFamily="49" charset="0"/>
              </a:rPr>
              <a:t> //variables are all procedure pointers</a:t>
            </a:r>
            <a:endParaRPr lang="bg-BG" altLang="en-US" sz="2200" b="1" smtClean="0">
              <a:latin typeface="Courier New" panose="02070309020205020404" pitchFamily="49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F: TIntegerFunction;</a:t>
            </a:r>
            <a:r>
              <a:rPr lang="en-US" altLang="en-US" sz="2200" b="1" smtClean="0">
                <a:latin typeface="Courier New" panose="02070309020205020404" pitchFamily="49" charset="0"/>
              </a:rPr>
              <a:t> {parameterless function}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Proc: TProcedure; </a:t>
            </a:r>
            <a:r>
              <a:rPr lang="en-US" altLang="en-US" sz="2200" b="1" smtClean="0">
                <a:latin typeface="Courier New" panose="02070309020205020404" pitchFamily="49" charset="0"/>
              </a:rPr>
              <a:t> </a:t>
            </a:r>
            <a:r>
              <a:rPr lang="bg-BG" altLang="en-US" sz="2200" b="1" smtClean="0">
                <a:latin typeface="Courier New" panose="02070309020205020404" pitchFamily="49" charset="0"/>
              </a:rPr>
              <a:t>{parameterless procedure}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SP: TStrProc;</a:t>
            </a:r>
            <a:r>
              <a:rPr lang="en-US" altLang="en-US" sz="2200" b="1" smtClean="0">
                <a:latin typeface="Courier New" panose="02070309020205020404" pitchFamily="49" charset="0"/>
              </a:rPr>
              <a:t> </a:t>
            </a:r>
            <a:endParaRPr lang="bg-BG" altLang="en-US" sz="2200" b="1" smtClean="0">
              <a:latin typeface="Courier New" panose="02070309020205020404" pitchFamily="49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M: TMathFunc;</a:t>
            </a:r>
            <a:endParaRPr lang="en-US" altLang="en-US" sz="2200" b="1" smtClean="0">
              <a:latin typeface="Courier New" panose="02070309020205020404" pitchFamily="49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procedure FuncProc(P: TIntegerFunction);</a:t>
            </a:r>
            <a:endParaRPr lang="en-US" altLang="en-US" sz="2200" b="1" smtClean="0">
              <a:latin typeface="Courier New" panose="02070309020205020404" pitchFamily="49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bg-BG" altLang="en-US" sz="2200" b="1" smtClean="0">
                <a:latin typeface="Courier New" panose="02070309020205020404" pitchFamily="49" charset="0"/>
              </a:rPr>
              <a:t>  { FuncProc is a procedure whose only parameter</a:t>
            </a:r>
            <a:endParaRPr lang="en-US" altLang="en-US" sz="2200" b="1" smtClean="0">
              <a:latin typeface="Courier New" panose="02070309020205020404" pitchFamily="49" charset="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200" b="1" smtClean="0">
                <a:latin typeface="Courier New" panose="02070309020205020404" pitchFamily="49" charset="0"/>
              </a:rPr>
              <a:t>    </a:t>
            </a:r>
            <a:r>
              <a:rPr lang="bg-BG" altLang="en-US" sz="2200" b="1" smtClean="0">
                <a:latin typeface="Courier New" panose="02070309020205020404" pitchFamily="49" charset="0"/>
              </a:rPr>
              <a:t>is a parameterless integer-valued function }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Процедури - параметри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93850"/>
            <a:ext cx="8229600" cy="52641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Program Tabs;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type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    F=function(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x,y:integer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):integer;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    function Sum(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a,b:integer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):integer;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	  		begin Sum:=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a+b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 end;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    function 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Mult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(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a,b:integer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):integer;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		  	begin 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Mult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:=a*b end;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    procedure 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MakeTab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 (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r,s:integer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; 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op:F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);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   . . . . . . . . . .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begin{Main program}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	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MakeTab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(10,10,Sum);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  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writeln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	</a:t>
            </a:r>
            <a:r>
              <a:rPr lang="en-US" altLang="en-US" sz="2400" b="1" dirty="0" err="1" smtClean="0">
                <a:latin typeface="Courier New" panose="02070309020205020404" pitchFamily="49" charset="0"/>
              </a:rPr>
              <a:t>MakeTab</a:t>
            </a:r>
            <a:r>
              <a:rPr lang="en-US" altLang="en-US" sz="2400" b="1" dirty="0" smtClean="0">
                <a:latin typeface="Courier New" panose="02070309020205020404" pitchFamily="49" charset="0"/>
              </a:rPr>
              <a:t>(10,10,Mult);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400" b="1" dirty="0" smtClean="0">
                <a:latin typeface="Courier New" panose="02070309020205020404" pitchFamily="49" charset="0"/>
              </a:rPr>
              <a:t>end.</a:t>
            </a:r>
            <a:r>
              <a:rPr lang="bg-BG" altLang="en-US" sz="2400" b="1" dirty="0" smtClean="0">
                <a:latin typeface="Courier New" panose="02070309020205020404" pitchFamily="49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mtClean="0"/>
              <a:t>Полиморфни ПП</a:t>
            </a:r>
            <a:endParaRPr lang="bg-BG" altLang="en-US" dirty="0" smtClean="0"/>
          </a:p>
        </p:txBody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229600" cy="475138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function Max</a:t>
            </a:r>
            <a:r>
              <a:rPr lang="bg-BG" altLang="en-US" sz="2800" smtClean="0"/>
              <a:t>(</a:t>
            </a:r>
            <a:r>
              <a:rPr lang="en-US" altLang="en-US" sz="2800" smtClean="0"/>
              <a:t>X</a:t>
            </a:r>
            <a:r>
              <a:rPr lang="bg-BG" altLang="en-US" sz="2800" smtClean="0"/>
              <a:t>,</a:t>
            </a:r>
            <a:r>
              <a:rPr lang="en-US" altLang="en-US" sz="2800" smtClean="0"/>
              <a:t>Y</a:t>
            </a:r>
            <a:r>
              <a:rPr lang="bg-BG" altLang="en-US" sz="2800" smtClean="0"/>
              <a:t>: </a:t>
            </a:r>
            <a:r>
              <a:rPr lang="en-US" altLang="en-US" sz="2800" smtClean="0"/>
              <a:t>Real</a:t>
            </a:r>
            <a:r>
              <a:rPr lang="bg-BG" altLang="en-US" sz="2800" smtClean="0"/>
              <a:t>): </a:t>
            </a:r>
            <a:r>
              <a:rPr lang="en-US" altLang="en-US" sz="2800" smtClean="0"/>
              <a:t>Real</a:t>
            </a:r>
            <a:r>
              <a:rPr lang="bg-BG" altLang="en-US" sz="2800" smtClean="0"/>
              <a:t>; </a:t>
            </a:r>
            <a:r>
              <a:rPr lang="en-US" altLang="en-US" sz="2800" b="1" smtClean="0"/>
              <a:t>overload</a:t>
            </a:r>
            <a:r>
              <a:rPr lang="bg-BG" altLang="en-US" sz="2800" smtClean="0"/>
              <a:t>;</a:t>
            </a:r>
            <a:endParaRPr lang="en-US" altLang="en-US" sz="280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2800" smtClean="0"/>
              <a:t>   </a:t>
            </a:r>
            <a:r>
              <a:rPr lang="en-US" altLang="en-US" sz="2800" smtClean="0"/>
              <a:t>begin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    If X</a:t>
            </a:r>
            <a:r>
              <a:rPr lang="bg-BG" altLang="en-US" sz="2800" smtClean="0"/>
              <a:t>&gt;</a:t>
            </a:r>
            <a:r>
              <a:rPr lang="en-US" altLang="en-US" sz="2800" smtClean="0"/>
              <a:t>Y then Max</a:t>
            </a:r>
            <a:r>
              <a:rPr lang="bg-BG" altLang="en-US" sz="2800" smtClean="0"/>
              <a:t> := </a:t>
            </a:r>
            <a:r>
              <a:rPr lang="en-US" altLang="en-US" sz="2800" smtClean="0"/>
              <a:t>X  else Max:=Y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end</a:t>
            </a:r>
            <a:r>
              <a:rPr lang="bg-BG" altLang="en-US" sz="2800" smtClean="0"/>
              <a:t>;</a:t>
            </a:r>
            <a:endParaRPr lang="en-US" altLang="en-US" sz="280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altLang="en-US" sz="280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function Max</a:t>
            </a:r>
            <a:r>
              <a:rPr lang="bg-BG" altLang="en-US" sz="2800" smtClean="0"/>
              <a:t>(</a:t>
            </a:r>
            <a:r>
              <a:rPr lang="en-US" altLang="en-US" sz="2800" smtClean="0"/>
              <a:t>X</a:t>
            </a:r>
            <a:r>
              <a:rPr lang="bg-BG" altLang="en-US" sz="2800" smtClean="0"/>
              <a:t>,</a:t>
            </a:r>
            <a:r>
              <a:rPr lang="en-US" altLang="en-US" sz="2800" smtClean="0"/>
              <a:t>Y</a:t>
            </a:r>
            <a:r>
              <a:rPr lang="bg-BG" altLang="en-US" sz="2800" smtClean="0"/>
              <a:t>: </a:t>
            </a:r>
            <a:r>
              <a:rPr lang="en-US" altLang="en-US" sz="2800" smtClean="0"/>
              <a:t>Integer</a:t>
            </a:r>
            <a:r>
              <a:rPr lang="bg-BG" altLang="en-US" sz="2800" smtClean="0"/>
              <a:t>): </a:t>
            </a:r>
            <a:r>
              <a:rPr lang="en-US" altLang="en-US" sz="2800" smtClean="0"/>
              <a:t>Integer</a:t>
            </a:r>
            <a:r>
              <a:rPr lang="bg-BG" altLang="en-US" sz="2800" smtClean="0"/>
              <a:t>; </a:t>
            </a:r>
            <a:r>
              <a:rPr lang="en-US" altLang="en-US" sz="2800" b="1" smtClean="0"/>
              <a:t>overload</a:t>
            </a:r>
            <a:r>
              <a:rPr lang="bg-BG" altLang="en-US" sz="2800" smtClean="0"/>
              <a:t>;   </a:t>
            </a:r>
            <a:r>
              <a:rPr lang="en-US" altLang="en-US" sz="2800" smtClean="0"/>
              <a:t>begin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   If X</a:t>
            </a:r>
            <a:r>
              <a:rPr lang="bg-BG" altLang="en-US" sz="2800" smtClean="0"/>
              <a:t>&gt;</a:t>
            </a:r>
            <a:r>
              <a:rPr lang="en-US" altLang="en-US" sz="2800" smtClean="0"/>
              <a:t>Y then Max</a:t>
            </a:r>
            <a:r>
              <a:rPr lang="bg-BG" altLang="en-US" sz="2800" smtClean="0"/>
              <a:t> := </a:t>
            </a:r>
            <a:r>
              <a:rPr lang="en-US" altLang="en-US" sz="2800" smtClean="0"/>
              <a:t>X else Max:=Y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end</a:t>
            </a:r>
            <a:r>
              <a:rPr lang="bg-BG" altLang="en-US" sz="2800" smtClean="0"/>
              <a:t>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Структури от данни</a:t>
            </a:r>
          </a:p>
        </p:txBody>
      </p:sp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Масив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Статичеи масив</a:t>
            </a:r>
          </a:p>
          <a:p>
            <a:pPr lvl="1" eaLnBrk="1" hangingPunct="1">
              <a:defRPr/>
            </a:pPr>
            <a:r>
              <a:rPr lang="bg-BG" altLang="en-US" dirty="0" smtClean="0"/>
              <a:t>Динамичен</a:t>
            </a:r>
            <a:r>
              <a:rPr lang="en-US" altLang="en-US" dirty="0" smtClean="0"/>
              <a:t> </a:t>
            </a:r>
            <a:r>
              <a:rPr lang="bg-BG" altLang="en-US" dirty="0"/>
              <a:t>масив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smtClean="0"/>
              <a:t>String</a:t>
            </a:r>
          </a:p>
          <a:p>
            <a:pPr eaLnBrk="1" hangingPunct="1">
              <a:defRPr/>
            </a:pPr>
            <a:r>
              <a:rPr lang="bg-BG" altLang="en-US" dirty="0" smtClean="0"/>
              <a:t>Множество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Запис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Файл</a:t>
            </a:r>
            <a:endParaRPr lang="en-US" altLang="en-US" dirty="0" smtClean="0"/>
          </a:p>
          <a:p>
            <a:pPr eaLnBrk="1" hangingPunct="1">
              <a:defRPr/>
            </a:pP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Статични масиви</a:t>
            </a:r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8686800" cy="4114800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b="1" dirty="0" smtClean="0"/>
              <a:t>Type</a:t>
            </a:r>
            <a:r>
              <a:rPr lang="bg-BG" altLang="en-US" dirty="0" smtClean="0"/>
              <a:t> &lt;Име&gt;=</a:t>
            </a:r>
            <a:r>
              <a:rPr lang="bg-BG" altLang="en-US" b="1" dirty="0" smtClean="0"/>
              <a:t>ARRAY</a:t>
            </a:r>
            <a:r>
              <a:rPr lang="bg-BG" altLang="en-US" dirty="0" smtClean="0"/>
              <a:t> [&lt;тип</a:t>
            </a:r>
            <a:r>
              <a:rPr lang="en-US" altLang="en-US" dirty="0" smtClean="0"/>
              <a:t>1</a:t>
            </a:r>
            <a:r>
              <a:rPr lang="bg-BG" altLang="en-US" dirty="0" smtClean="0"/>
              <a:t>&gt;, &lt;тип2&gt;,. . . ,&lt;тип</a:t>
            </a:r>
            <a:r>
              <a:rPr lang="bg-BG" altLang="en-US" i="1" dirty="0" smtClean="0"/>
              <a:t>n</a:t>
            </a:r>
            <a:r>
              <a:rPr lang="bg-BG" altLang="en-US" dirty="0" smtClean="0"/>
              <a:t>&gt;] </a:t>
            </a:r>
            <a:r>
              <a:rPr lang="bg-BG" altLang="en-US" b="1" dirty="0" smtClean="0"/>
              <a:t>OF</a:t>
            </a:r>
            <a:r>
              <a:rPr lang="bg-BG" altLang="en-US" dirty="0" smtClean="0"/>
              <a:t> &lt;Базов тип&gt;; 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тип</a:t>
            </a:r>
            <a:r>
              <a:rPr lang="en-US" altLang="en-US" i="1" dirty="0" err="1" smtClean="0"/>
              <a:t>i</a:t>
            </a:r>
            <a:r>
              <a:rPr lang="en-US" altLang="en-US" dirty="0" smtClean="0"/>
              <a:t> – </a:t>
            </a:r>
            <a:r>
              <a:rPr lang="bg-BG" altLang="en-US" dirty="0" smtClean="0"/>
              <a:t>тип на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</a:t>
            </a:r>
            <a:r>
              <a:rPr lang="en-US" altLang="en-US" dirty="0" smtClean="0"/>
              <a:t>- </a:t>
            </a:r>
            <a:r>
              <a:rPr lang="bg-BG" altLang="en-US" dirty="0" smtClean="0"/>
              <a:t>ия индекс</a:t>
            </a:r>
            <a:r>
              <a:rPr lang="en-US" altLang="en-US" dirty="0" smtClean="0"/>
              <a:t> (</a:t>
            </a:r>
            <a:r>
              <a:rPr lang="bg-BG" altLang="en-US" dirty="0" smtClean="0"/>
              <a:t>дискретен тип</a:t>
            </a:r>
            <a:r>
              <a:rPr lang="en-US" altLang="en-US" dirty="0" smtClean="0"/>
              <a:t>)</a:t>
            </a:r>
          </a:p>
          <a:p>
            <a:pPr lvl="1" eaLnBrk="1" hangingPunct="1">
              <a:defRPr/>
            </a:pPr>
            <a:r>
              <a:rPr lang="bg-BG" altLang="en-US" dirty="0"/>
              <a:t>Базов тип </a:t>
            </a:r>
            <a:r>
              <a:rPr lang="en-US" altLang="en-US" dirty="0" smtClean="0"/>
              <a:t>- </a:t>
            </a:r>
            <a:r>
              <a:rPr lang="bg-BG" altLang="en-US" dirty="0" smtClean="0"/>
              <a:t>всеки тип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Статични масиви - примери</a:t>
            </a:r>
          </a:p>
        </p:txBody>
      </p:sp>
      <p:sp>
        <p:nvSpPr>
          <p:cNvPr id="66564" name="Rectangle 27"/>
          <p:cNvSpPr>
            <a:spLocks noChangeArrowheads="1"/>
          </p:cNvSpPr>
          <p:nvPr/>
        </p:nvSpPr>
        <p:spPr bwMode="auto">
          <a:xfrm>
            <a:off x="250825" y="1654175"/>
            <a:ext cx="864235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sz="2400" b="1"/>
              <a:t>Type</a:t>
            </a:r>
          </a:p>
          <a:p>
            <a:pPr eaLnBrk="1" hangingPunct="1"/>
            <a:r>
              <a:rPr lang="en-US" altLang="en-US" sz="2400" b="1"/>
              <a:t>arr1=array[byte] of integer;</a:t>
            </a:r>
          </a:p>
          <a:p>
            <a:pPr eaLnBrk="1" hangingPunct="1"/>
            <a:r>
              <a:rPr lang="en-US" altLang="en-US" sz="2400" b="1"/>
              <a:t>arr2=array[-128..127] of byte;</a:t>
            </a:r>
          </a:p>
          <a:p>
            <a:pPr eaLnBrk="1" hangingPunct="1"/>
            <a:r>
              <a:rPr lang="en-US" altLang="en-US" sz="2400" b="1"/>
              <a:t>arr3=array['a'..'z'] of byte;</a:t>
            </a:r>
          </a:p>
          <a:p>
            <a:pPr eaLnBrk="1" hangingPunct="1"/>
            <a:r>
              <a:rPr lang="en-US" altLang="en-US" sz="2400" b="1"/>
              <a:t>boys=(ivan,peter,plamen,stamen);</a:t>
            </a:r>
          </a:p>
          <a:p>
            <a:pPr eaLnBrk="1" hangingPunct="1"/>
            <a:r>
              <a:rPr lang="en-US" altLang="en-US" sz="2400" b="1"/>
              <a:t>arr5=array[boys] of real;</a:t>
            </a:r>
          </a:p>
          <a:p>
            <a:pPr eaLnBrk="1" hangingPunct="1"/>
            <a:r>
              <a:rPr lang="en-US" altLang="en-US" sz="2400" b="1"/>
              <a:t>arr7=array[1..7] of boys;</a:t>
            </a:r>
          </a:p>
          <a:p>
            <a:pPr eaLnBrk="1" hangingPunct="1"/>
            <a:r>
              <a:rPr lang="en-US" altLang="en-US" sz="2400" b="1"/>
              <a:t>var</a:t>
            </a:r>
          </a:p>
          <a:p>
            <a:pPr eaLnBrk="1" hangingPunct="1"/>
            <a:r>
              <a:rPr lang="en-US" altLang="en-US" sz="2400" b="1"/>
              <a:t>   a:arr1; b:arr2; c:arr3; e:arr7;</a:t>
            </a:r>
          </a:p>
          <a:p>
            <a:pPr eaLnBrk="1" hangingPunct="1"/>
            <a:r>
              <a:rPr lang="en-US" altLang="en-US" sz="2400" b="1"/>
              <a:t>begin</a:t>
            </a:r>
          </a:p>
          <a:p>
            <a:pPr eaLnBrk="1" hangingPunct="1"/>
            <a:r>
              <a:rPr lang="en-US" altLang="en-US" sz="2400" b="1"/>
              <a:t>   . . . . . . . . .</a:t>
            </a:r>
          </a:p>
          <a:p>
            <a:pPr eaLnBrk="1" hangingPunct="1"/>
            <a:r>
              <a:rPr lang="en-US" altLang="en-US" sz="2400" b="1"/>
              <a:t>   a[1]:=5;  b[–7]:=16; c['a']:=2; e[1]:=plamen;</a:t>
            </a:r>
          </a:p>
          <a:p>
            <a:pPr eaLnBrk="1" hangingPunct="1"/>
            <a:r>
              <a:rPr lang="en-US" altLang="en-US" sz="2400" b="1"/>
              <a:t>   . . . . . . . . . . </a:t>
            </a:r>
          </a:p>
          <a:p>
            <a:pPr eaLnBrk="1" hangingPunct="1"/>
            <a:r>
              <a:rPr lang="en-US" altLang="en-US" sz="2400" b="1"/>
              <a:t>end.</a:t>
            </a:r>
            <a:r>
              <a:rPr lang="bg-BG" altLang="en-US" sz="2400"/>
              <a:t> </a:t>
            </a:r>
            <a:endParaRPr lang="en-US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Многомерни масиви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005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type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vector1=array[0..20] of real;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matrix=array[byte] of vector1;</a:t>
            </a:r>
            <a:r>
              <a:rPr lang="bg-BG" altLang="en-US" smtClean="0"/>
              <a:t> </a:t>
            </a:r>
            <a:endParaRPr lang="en-US" altLang="en-US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matrix1=array[byte, 0..20] of real;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smtClean="0"/>
              <a:t>var  x:matrix; x1:matrix1; v:vector1; </a:t>
            </a:r>
            <a:endParaRPr lang="en-US" altLang="en-US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b="1" smtClean="0">
                <a:solidFill>
                  <a:schemeClr val="accent1"/>
                </a:solidFill>
              </a:rPr>
              <a:t>x[4]:=v</a:t>
            </a:r>
            <a:r>
              <a:rPr lang="bg-BG" altLang="en-US" smtClean="0"/>
              <a:t> </a:t>
            </a:r>
            <a:r>
              <a:rPr lang="en-US" altLang="en-US" smtClean="0"/>
              <a:t>   </a:t>
            </a:r>
            <a:r>
              <a:rPr lang="bg-BG" altLang="en-US" sz="3600" b="1" smtClean="0">
                <a:solidFill>
                  <a:schemeClr val="accent1"/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</a:t>
            </a:r>
            <a:r>
              <a:rPr lang="en-US" altLang="en-US" smtClean="0"/>
              <a:t> </a:t>
            </a:r>
            <a:r>
              <a:rPr lang="en-US" altLang="en-US" smtClean="0">
                <a:solidFill>
                  <a:schemeClr val="accent1"/>
                </a:solidFill>
              </a:rPr>
              <a:t>OK!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bg-BG" altLang="en-US" b="1" smtClean="0">
                <a:solidFill>
                  <a:srgbClr val="FF3300"/>
                </a:solidFill>
              </a:rPr>
              <a:t>x1[4]:=v</a:t>
            </a:r>
            <a:r>
              <a:rPr lang="en-US" altLang="en-US" b="1" smtClean="0">
                <a:solidFill>
                  <a:srgbClr val="FF3300"/>
                </a:solidFill>
              </a:rPr>
              <a:t>  </a:t>
            </a:r>
            <a:r>
              <a:rPr lang="bg-BG" altLang="en-US" b="1" smtClean="0">
                <a:solidFill>
                  <a:srgbClr val="FF3300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</a:t>
            </a:r>
            <a:r>
              <a:rPr lang="bg-BG" altLang="en-US" smtClean="0">
                <a:solidFill>
                  <a:srgbClr val="FF3300"/>
                </a:solidFill>
              </a:rPr>
              <a:t> </a:t>
            </a:r>
            <a:r>
              <a:rPr lang="bg-BG" altLang="en-US" b="1" i="1" smtClean="0">
                <a:solidFill>
                  <a:srgbClr val="FF3300"/>
                </a:solidFill>
              </a:rPr>
              <a:t>Error 26: Type </a:t>
            </a:r>
            <a:r>
              <a:rPr lang="en-US" altLang="en-US" b="1" i="1" smtClean="0">
                <a:solidFill>
                  <a:srgbClr val="FF3300"/>
                </a:solidFill>
              </a:rPr>
              <a:t>mismatch</a:t>
            </a:r>
            <a:r>
              <a:rPr lang="bg-BG" altLang="en-US" smtClean="0">
                <a:solidFill>
                  <a:srgbClr val="FF3300"/>
                </a:solidFill>
              </a:rPr>
              <a:t>.</a:t>
            </a:r>
            <a:endParaRPr lang="en-US" altLang="en-US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z="4000" dirty="0" smtClean="0"/>
              <a:t>Оператор за присвояване</a:t>
            </a:r>
            <a:r>
              <a:rPr lang="en-US" altLang="en-US" sz="4000" dirty="0" smtClean="0"/>
              <a:t/>
            </a:r>
            <a:br>
              <a:rPr lang="en-US" altLang="en-US" sz="4000" dirty="0" smtClean="0"/>
            </a:br>
            <a:r>
              <a:rPr lang="en-US" altLang="en-US" sz="4000" dirty="0" smtClean="0"/>
              <a:t>(</a:t>
            </a:r>
            <a:r>
              <a:rPr lang="bg-BG" altLang="en-US" sz="4000" dirty="0" smtClean="0"/>
              <a:t>Копира данните</a:t>
            </a:r>
            <a:r>
              <a:rPr lang="en-US" altLang="en-US" sz="4000" dirty="0" smtClean="0"/>
              <a:t>)</a:t>
            </a:r>
            <a:endParaRPr lang="bg-BG" altLang="en-US" sz="4000" dirty="0" smtClean="0"/>
          </a:p>
        </p:txBody>
      </p:sp>
      <p:sp>
        <p:nvSpPr>
          <p:cNvPr id="190467" name="Rectangle 3"/>
          <p:cNvSpPr>
            <a:spLocks noChangeArrowheads="1"/>
          </p:cNvSpPr>
          <p:nvPr/>
        </p:nvSpPr>
        <p:spPr bwMode="auto">
          <a:xfrm>
            <a:off x="250825" y="1654175"/>
            <a:ext cx="8642350" cy="447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en-US" sz="3200" b="1"/>
              <a:t>type </a:t>
            </a:r>
          </a:p>
          <a:p>
            <a:pPr eaLnBrk="1" hangingPunct="1">
              <a:defRPr/>
            </a:pPr>
            <a:r>
              <a:rPr lang="en-US" altLang="en-US" sz="3200" b="1"/>
              <a:t>   vector=array [1..10] of real;</a:t>
            </a:r>
          </a:p>
          <a:p>
            <a:pPr eaLnBrk="1" hangingPunct="1">
              <a:defRPr/>
            </a:pPr>
            <a:r>
              <a:rPr lang="en-US" altLang="en-US" sz="3200" b="1"/>
              <a:t>   matrix=array [1..5] of vector;</a:t>
            </a:r>
          </a:p>
          <a:p>
            <a:pPr eaLnBrk="1" hangingPunct="1">
              <a:defRPr/>
            </a:pPr>
            <a:r>
              <a:rPr lang="en-US" altLang="en-US" sz="3200" b="1"/>
              <a:t>var</a:t>
            </a:r>
          </a:p>
          <a:p>
            <a:pPr eaLnBrk="1" hangingPunct="1">
              <a:defRPr/>
            </a:pPr>
            <a:r>
              <a:rPr lang="en-US" altLang="en-US" sz="3200" b="1"/>
              <a:t>   a,b:vector; c:matrix;</a:t>
            </a:r>
            <a:endParaRPr lang="bg-BG" altLang="en-US" sz="3200" b="1"/>
          </a:p>
          <a:p>
            <a:pPr eaLnBrk="1" hangingPunct="1">
              <a:defRPr/>
            </a:pPr>
            <a:endParaRPr lang="en-US" altLang="en-US" sz="3200" b="1"/>
          </a:p>
          <a:p>
            <a:pPr eaLnBrk="1" hangingPunct="1">
              <a:defRPr/>
            </a:pPr>
            <a:r>
              <a:rPr lang="en-US" altLang="en-US" sz="3200" b="1"/>
              <a:t>  </a:t>
            </a:r>
            <a:r>
              <a:rPr lang="bg-BG" altLang="en-US" sz="3200" b="1"/>
              <a:t> </a:t>
            </a:r>
            <a:r>
              <a:rPr lang="bg-BG" alt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a:=b; b:=c[2]; c[4]:=c[5]; c[1]:=a</a:t>
            </a:r>
            <a:r>
              <a:rPr lang="en-US" altLang="en-US" sz="3200" b="1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</a:t>
            </a:r>
          </a:p>
          <a:p>
            <a:pPr eaLnBrk="1" hangingPunct="1">
              <a:defRPr/>
            </a:pPr>
            <a:endParaRPr lang="en-US" altLang="en-US" sz="3200" b="1">
              <a:solidFill>
                <a:schemeClr val="accent1"/>
              </a:solidFill>
            </a:endParaRPr>
          </a:p>
          <a:p>
            <a:pPr eaLnBrk="1" hangingPunct="1">
              <a:defRPr/>
            </a:pPr>
            <a:r>
              <a:rPr lang="en-US" altLang="en-US" sz="3200" b="1"/>
              <a:t>   </a:t>
            </a:r>
            <a:r>
              <a:rPr lang="bg-BG" altLang="en-US" sz="32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a:=c; c:=b</a:t>
            </a:r>
            <a:r>
              <a:rPr lang="en-US" altLang="en-US" sz="32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</a:t>
            </a:r>
            <a:r>
              <a:rPr lang="bg-BG" altLang="en-US" sz="3200" b="1"/>
              <a:t> </a:t>
            </a:r>
            <a:endParaRPr lang="en-US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Динамични масиви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1200"/>
            <a:ext cx="8532812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bg-BG" altLang="en-US" b="1" dirty="0" smtClean="0"/>
              <a:t>Type</a:t>
            </a:r>
            <a:r>
              <a:rPr lang="bg-BG" altLang="en-US" dirty="0" smtClean="0"/>
              <a:t> &lt;</a:t>
            </a:r>
            <a:r>
              <a:rPr lang="en-US" altLang="en-US" dirty="0" smtClean="0"/>
              <a:t>name</a:t>
            </a:r>
            <a:r>
              <a:rPr lang="bg-BG" altLang="en-US" dirty="0" smtClean="0"/>
              <a:t>&gt;=</a:t>
            </a:r>
            <a:r>
              <a:rPr lang="bg-BG" altLang="en-US" b="1" dirty="0" smtClean="0"/>
              <a:t>ARRAY</a:t>
            </a:r>
            <a:r>
              <a:rPr lang="bg-BG" altLang="en-US" dirty="0" smtClean="0"/>
              <a:t> </a:t>
            </a:r>
            <a:r>
              <a:rPr lang="bg-BG" altLang="en-US" b="1" dirty="0" smtClean="0"/>
              <a:t>OF</a:t>
            </a:r>
            <a:r>
              <a:rPr lang="bg-BG" altLang="en-US" dirty="0" smtClean="0"/>
              <a:t> &lt;</a:t>
            </a:r>
            <a:r>
              <a:rPr lang="en-US" altLang="en-US" dirty="0" err="1" smtClean="0"/>
              <a:t>BaseType</a:t>
            </a:r>
            <a:r>
              <a:rPr lang="bg-BG" altLang="en-US" dirty="0" smtClean="0"/>
              <a:t>&gt;; 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Целочислени индекси</a:t>
            </a:r>
            <a:r>
              <a:rPr lang="en-US" altLang="en-US" dirty="0" smtClean="0"/>
              <a:t> (</a:t>
            </a:r>
            <a:r>
              <a:rPr lang="bg-BG" altLang="en-US" dirty="0" smtClean="0"/>
              <a:t>първи индекс</a:t>
            </a:r>
            <a:r>
              <a:rPr lang="bg-BG" altLang="en-US" dirty="0"/>
              <a:t>=</a:t>
            </a:r>
            <a:r>
              <a:rPr lang="en-US" altLang="en-US" dirty="0" smtClean="0"/>
              <a:t>0)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Базов тип </a:t>
            </a:r>
            <a:r>
              <a:rPr lang="en-US" altLang="en-US" dirty="0" smtClean="0"/>
              <a:t>– </a:t>
            </a:r>
            <a:r>
              <a:rPr lang="bg-BG" altLang="en-US" dirty="0" smtClean="0"/>
              <a:t>всеки тип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/>
              <a:t>Type </a:t>
            </a:r>
            <a:r>
              <a:rPr lang="en-US" altLang="en-US" dirty="0" err="1" smtClean="0"/>
              <a:t>DinVector</a:t>
            </a:r>
            <a:r>
              <a:rPr lang="bg-BG" altLang="en-US" dirty="0" smtClean="0"/>
              <a:t> = </a:t>
            </a:r>
            <a:r>
              <a:rPr lang="en-US" altLang="en-US" dirty="0" smtClean="0"/>
              <a:t>array of Real</a:t>
            </a:r>
            <a:r>
              <a:rPr lang="bg-BG" altLang="en-US" dirty="0" smtClean="0"/>
              <a:t>;</a:t>
            </a:r>
            <a:endParaRPr lang="en-US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/>
              <a:t>var</a:t>
            </a:r>
            <a:r>
              <a:rPr lang="bg-BG" altLang="en-US" dirty="0" smtClean="0"/>
              <a:t>  </a:t>
            </a:r>
            <a:r>
              <a:rPr lang="en-US" altLang="en-US" dirty="0" smtClean="0"/>
              <a:t>X</a:t>
            </a:r>
            <a:r>
              <a:rPr lang="bg-BG" altLang="en-US" dirty="0" smtClean="0"/>
              <a:t>:</a:t>
            </a:r>
            <a:r>
              <a:rPr lang="en-US" altLang="en-US" dirty="0" err="1" smtClean="0"/>
              <a:t>DinVector</a:t>
            </a:r>
            <a:r>
              <a:rPr lang="en-US" altLang="en-US" dirty="0" smtClean="0"/>
              <a:t>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/>
              <a:t>var</a:t>
            </a:r>
            <a:r>
              <a:rPr lang="en-US" altLang="en-US" dirty="0" smtClean="0"/>
              <a:t> Y</a:t>
            </a:r>
            <a:r>
              <a:rPr lang="bg-BG" altLang="en-US" dirty="0" smtClean="0"/>
              <a:t>:</a:t>
            </a:r>
            <a:r>
              <a:rPr lang="en-US" altLang="en-US" dirty="0" smtClean="0"/>
              <a:t>array of Real</a:t>
            </a:r>
            <a:r>
              <a:rPr lang="bg-BG" altLang="en-US" dirty="0" smtClean="0"/>
              <a:t>;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Задаване на дължина</a:t>
            </a:r>
            <a:r>
              <a:rPr lang="en-US" altLang="en-US" dirty="0" smtClean="0"/>
              <a:t>: </a:t>
            </a:r>
            <a:r>
              <a:rPr lang="en-US" altLang="en-US" dirty="0" err="1" smtClean="0"/>
              <a:t>SetLength</a:t>
            </a:r>
            <a:r>
              <a:rPr lang="bg-BG" altLang="en-US" dirty="0" smtClean="0"/>
              <a:t>(</a:t>
            </a:r>
            <a:r>
              <a:rPr lang="en-US" altLang="en-US" dirty="0" smtClean="0"/>
              <a:t>X</a:t>
            </a:r>
            <a:r>
              <a:rPr lang="bg-BG" altLang="en-US" dirty="0" smtClean="0"/>
              <a:t>, 20); 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Овобождаване на паметта: </a:t>
            </a:r>
            <a:r>
              <a:rPr lang="en-US" altLang="en-US" dirty="0" smtClean="0"/>
              <a:t>Finalize</a:t>
            </a:r>
            <a:r>
              <a:rPr lang="bg-BG" altLang="en-US" dirty="0" smtClean="0"/>
              <a:t>(</a:t>
            </a:r>
            <a:r>
              <a:rPr lang="en-US" altLang="en-US" dirty="0" smtClean="0"/>
              <a:t>X)</a:t>
            </a: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Други функции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1200"/>
            <a:ext cx="8532812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High(X)	 – </a:t>
            </a:r>
            <a:r>
              <a:rPr lang="bg-BG" altLang="en-US" dirty="0" smtClean="0"/>
              <a:t>Максимална стойност на индекса</a:t>
            </a:r>
            <a:r>
              <a:rPr lang="en-US" altLang="en-US" dirty="0" smtClean="0"/>
              <a:t> </a:t>
            </a:r>
          </a:p>
          <a:p>
            <a:pPr lvl="1" eaLnBrk="1" hangingPunct="1">
              <a:defRPr/>
            </a:pPr>
            <a:r>
              <a:rPr lang="bg-BG" altLang="en-US" dirty="0" smtClean="0"/>
              <a:t>За празни масиви връща </a:t>
            </a:r>
            <a:r>
              <a:rPr lang="en-US" altLang="en-US" dirty="0" smtClean="0"/>
              <a:t> –1.</a:t>
            </a:r>
          </a:p>
          <a:p>
            <a:pPr eaLnBrk="1" hangingPunct="1">
              <a:defRPr/>
            </a:pPr>
            <a:r>
              <a:rPr lang="en-US" altLang="en-US" dirty="0" smtClean="0"/>
              <a:t>Low(X)	 – The  lowest index value </a:t>
            </a:r>
          </a:p>
          <a:p>
            <a:pPr lvl="1" eaLnBrk="1" hangingPunct="1">
              <a:defRPr/>
            </a:pPr>
            <a:r>
              <a:rPr lang="bg-BG" altLang="en-US" dirty="0"/>
              <a:t>За празни масиви връща </a:t>
            </a:r>
            <a:r>
              <a:rPr lang="en-US" altLang="en-US" dirty="0" smtClean="0"/>
              <a:t>0.</a:t>
            </a:r>
          </a:p>
          <a:p>
            <a:pPr eaLnBrk="1" hangingPunct="1">
              <a:defRPr/>
            </a:pPr>
            <a:r>
              <a:rPr lang="en-US" altLang="en-US" dirty="0" smtClean="0"/>
              <a:t>Length(X) – </a:t>
            </a:r>
            <a:r>
              <a:rPr lang="ru-RU" altLang="en-US" dirty="0" smtClean="0"/>
              <a:t>Броят на елементите на даден масив</a:t>
            </a:r>
            <a:endParaRPr lang="en-US" altLang="en-US" dirty="0" smtClean="0"/>
          </a:p>
          <a:p>
            <a:pPr eaLnBrk="1" hangingPunct="1">
              <a:defRPr/>
            </a:pP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z="4000" dirty="0" smtClean="0"/>
              <a:t>Оператор за присвояване</a:t>
            </a:r>
            <a:r>
              <a:rPr lang="en-US" altLang="en-US" sz="4000" dirty="0" smtClean="0"/>
              <a:t/>
            </a:r>
            <a:br>
              <a:rPr lang="en-US" altLang="en-US" sz="4000" dirty="0" smtClean="0"/>
            </a:br>
            <a:r>
              <a:rPr lang="en-US" altLang="en-US" sz="4000" dirty="0" smtClean="0"/>
              <a:t>(</a:t>
            </a:r>
            <a:r>
              <a:rPr lang="bg-BG" altLang="en-US" sz="4000" dirty="0" smtClean="0"/>
              <a:t>Копиране на адрес</a:t>
            </a:r>
            <a:r>
              <a:rPr lang="en-US" altLang="en-US" sz="4000" dirty="0" smtClean="0"/>
              <a:t>)</a:t>
            </a:r>
            <a:endParaRPr lang="bg-BG" altLang="en-US" sz="4000" dirty="0" smtClean="0"/>
          </a:p>
        </p:txBody>
      </p:sp>
      <p:sp>
        <p:nvSpPr>
          <p:cNvPr id="71684" name="Rectangle 3"/>
          <p:cNvSpPr>
            <a:spLocks noChangeArrowheads="1"/>
          </p:cNvSpPr>
          <p:nvPr/>
        </p:nvSpPr>
        <p:spPr bwMode="auto">
          <a:xfrm>
            <a:off x="250825" y="1654175"/>
            <a:ext cx="8642350" cy="483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269875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var  X,Y:array of Integer;     i:integer;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begin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SetLength(X, 2);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X[0]:=3;X[1]:=2;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Y:=X;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Y[0]:=10;Y[1]:=4;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for i:=low(X) to high(X) do writeln(X[i]);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Finalize(X);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writeln('Length of X:',Length(X));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for i:=low(Y) to high(Y) do writeln(Y[i]);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writeln('Length of Y:',Length(Y));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  readln;</a:t>
            </a:r>
          </a:p>
          <a:p>
            <a:pPr algn="just"/>
            <a:r>
              <a:rPr lang="en-US" altLang="en-US" sz="2400" b="1">
                <a:latin typeface="Courier New" panose="02070309020205020404" pitchFamily="49" charset="0"/>
                <a:cs typeface="Times New Roman" panose="02020603050405020304" pitchFamily="18" charset="0"/>
              </a:rPr>
              <a:t>end.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Резултатът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10</a:t>
            </a:r>
          </a:p>
          <a:p>
            <a:pPr eaLnBrk="1" hangingPunct="1">
              <a:defRPr/>
            </a:pPr>
            <a:r>
              <a:rPr lang="en-US" altLang="en-US" smtClean="0"/>
              <a:t>4</a:t>
            </a:r>
          </a:p>
          <a:p>
            <a:pPr eaLnBrk="1" hangingPunct="1">
              <a:defRPr/>
            </a:pPr>
            <a:r>
              <a:rPr lang="en-US" altLang="en-US" smtClean="0"/>
              <a:t>Length of X:0</a:t>
            </a:r>
          </a:p>
          <a:p>
            <a:pPr eaLnBrk="1" hangingPunct="1">
              <a:defRPr/>
            </a:pPr>
            <a:r>
              <a:rPr lang="en-US" altLang="en-US" smtClean="0"/>
              <a:t>10</a:t>
            </a:r>
          </a:p>
          <a:p>
            <a:pPr eaLnBrk="1" hangingPunct="1">
              <a:defRPr/>
            </a:pPr>
            <a:r>
              <a:rPr lang="en-US" altLang="en-US" smtClean="0"/>
              <a:t>4</a:t>
            </a:r>
          </a:p>
          <a:p>
            <a:pPr eaLnBrk="1" hangingPunct="1">
              <a:defRPr/>
            </a:pPr>
            <a:r>
              <a:rPr lang="en-US" altLang="en-US" smtClean="0"/>
              <a:t>Length of Y:2</a:t>
            </a:r>
            <a:endParaRPr lang="bg-BG" alt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z="4000" dirty="0" smtClean="0"/>
              <a:t>Многомерни динамични масиви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mtClean="0"/>
              <a:t>Type DinMatrix</a:t>
            </a:r>
            <a:r>
              <a:rPr lang="bg-BG" altLang="en-US" smtClean="0"/>
              <a:t> = </a:t>
            </a:r>
            <a:r>
              <a:rPr lang="en-US" altLang="en-US" smtClean="0"/>
              <a:t>array of array of Real</a:t>
            </a:r>
            <a:r>
              <a:rPr lang="bg-BG" altLang="en-US" smtClean="0"/>
              <a:t>;</a:t>
            </a:r>
            <a:endParaRPr lang="en-US" altLang="en-US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mtClean="0"/>
              <a:t>var</a:t>
            </a:r>
            <a:r>
              <a:rPr lang="bg-BG" altLang="en-US" smtClean="0"/>
              <a:t> </a:t>
            </a:r>
            <a:r>
              <a:rPr lang="en-US" altLang="en-US" smtClean="0"/>
              <a:t>M</a:t>
            </a:r>
            <a:r>
              <a:rPr lang="bg-BG" altLang="en-US" smtClean="0"/>
              <a:t>:</a:t>
            </a:r>
            <a:r>
              <a:rPr lang="en-US" altLang="en-US" smtClean="0"/>
              <a:t>DinMatrix</a:t>
            </a:r>
            <a:r>
              <a:rPr lang="bg-BG" altLang="en-US" smtClean="0"/>
              <a:t> </a:t>
            </a:r>
            <a:endParaRPr lang="en-US" altLang="en-US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mtClean="0"/>
              <a:t>var M2</a:t>
            </a:r>
            <a:r>
              <a:rPr lang="bg-BG" altLang="en-US" smtClean="0"/>
              <a:t>:</a:t>
            </a:r>
            <a:r>
              <a:rPr lang="en-US" altLang="en-US" smtClean="0"/>
              <a:t>array of</a:t>
            </a:r>
            <a:r>
              <a:rPr lang="bg-BG" altLang="en-US" smtClean="0"/>
              <a:t> </a:t>
            </a:r>
            <a:r>
              <a:rPr lang="en-US" altLang="en-US" smtClean="0"/>
              <a:t>array of Real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mtClean="0"/>
              <a:t>SetLength</a:t>
            </a:r>
            <a:r>
              <a:rPr lang="bg-BG" altLang="en-US" smtClean="0"/>
              <a:t>(</a:t>
            </a:r>
            <a:r>
              <a:rPr lang="en-US" altLang="en-US" smtClean="0"/>
              <a:t>M2</a:t>
            </a:r>
            <a:r>
              <a:rPr lang="bg-BG" altLang="en-US" smtClean="0"/>
              <a:t>,3,3);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mtClean="0"/>
              <a:t>SetLength</a:t>
            </a:r>
            <a:r>
              <a:rPr lang="bg-BG" altLang="en-US" smtClean="0"/>
              <a:t>(</a:t>
            </a:r>
            <a:r>
              <a:rPr lang="en-US" altLang="en-US" smtClean="0"/>
              <a:t>M</a:t>
            </a:r>
            <a:r>
              <a:rPr lang="bg-BG" altLang="en-US" smtClean="0"/>
              <a:t>,3);</a:t>
            </a:r>
            <a:endParaRPr lang="en-US" altLang="en-US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mtClean="0"/>
              <a:t>SetLength</a:t>
            </a:r>
            <a:r>
              <a:rPr lang="bg-BG" altLang="en-US" smtClean="0"/>
              <a:t>(</a:t>
            </a:r>
            <a:r>
              <a:rPr lang="en-US" altLang="en-US" smtClean="0"/>
              <a:t>M[</a:t>
            </a:r>
            <a:r>
              <a:rPr lang="bg-BG" altLang="en-US" smtClean="0"/>
              <a:t>0</a:t>
            </a:r>
            <a:r>
              <a:rPr lang="en-US" altLang="en-US" smtClean="0"/>
              <a:t>]</a:t>
            </a:r>
            <a:r>
              <a:rPr lang="bg-BG" altLang="en-US" smtClean="0"/>
              <a:t>,1);</a:t>
            </a:r>
            <a:r>
              <a:rPr lang="en-US" altLang="en-US" smtClean="0"/>
              <a:t> 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mtClean="0"/>
              <a:t>SetLength</a:t>
            </a:r>
            <a:r>
              <a:rPr lang="bg-BG" altLang="en-US" smtClean="0"/>
              <a:t>(</a:t>
            </a:r>
            <a:r>
              <a:rPr lang="en-US" altLang="en-US" smtClean="0"/>
              <a:t>M[</a:t>
            </a:r>
            <a:r>
              <a:rPr lang="bg-BG" altLang="en-US" smtClean="0"/>
              <a:t>1</a:t>
            </a:r>
            <a:r>
              <a:rPr lang="en-US" altLang="en-US" smtClean="0"/>
              <a:t>]</a:t>
            </a:r>
            <a:r>
              <a:rPr lang="bg-BG" altLang="en-US" smtClean="0"/>
              <a:t>,2);</a:t>
            </a:r>
            <a:r>
              <a:rPr lang="en-US" altLang="en-US" smtClean="0"/>
              <a:t> 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smtClean="0"/>
              <a:t>SetLength</a:t>
            </a:r>
            <a:r>
              <a:rPr lang="bg-BG" altLang="en-US" smtClean="0"/>
              <a:t>(</a:t>
            </a:r>
            <a:r>
              <a:rPr lang="en-US" altLang="en-US" smtClean="0"/>
              <a:t>M[</a:t>
            </a:r>
            <a:r>
              <a:rPr lang="bg-BG" altLang="en-US" smtClean="0"/>
              <a:t>2</a:t>
            </a:r>
            <a:r>
              <a:rPr lang="en-US" altLang="en-US" smtClean="0"/>
              <a:t>]</a:t>
            </a:r>
            <a:r>
              <a:rPr lang="bg-BG" altLang="en-US" smtClean="0"/>
              <a:t>,3);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Пример – триъгълна матрица</a:t>
            </a:r>
          </a:p>
        </p:txBody>
      </p:sp>
      <p:graphicFrame>
        <p:nvGraphicFramePr>
          <p:cNvPr id="194580" name="Group 20"/>
          <p:cNvGraphicFramePr>
            <a:graphicFrameLocks noGrp="1"/>
          </p:cNvGraphicFramePr>
          <p:nvPr/>
        </p:nvGraphicFramePr>
        <p:xfrm>
          <a:off x="0" y="2106613"/>
          <a:ext cx="9144000" cy="4275137"/>
        </p:xfrm>
        <a:graphic>
          <a:graphicData uri="http://schemas.openxmlformats.org/drawingml/2006/table">
            <a:tbl>
              <a:tblPr/>
              <a:tblGrid>
                <a:gridCol w="5635625"/>
                <a:gridCol w="3508375"/>
              </a:tblGrid>
              <a:tr h="4275137"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Type DinMat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array of array of Byte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;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var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DinMat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J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: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Integer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;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begin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SetLength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, 10);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for I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:= 0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to High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do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begin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SetLength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M[I]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+1);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for J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:=0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to High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M[I]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)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do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M[I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J]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:=(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+1)*(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J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+1);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end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;</a:t>
                      </a:r>
                      <a:endParaRPr kumimoji="0" lang="en-US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end</a:t>
                      </a:r>
                      <a:r>
                        <a:rPr kumimoji="0" lang="bg-BG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urier New" panose="02070309020205020404" pitchFamily="49" charset="0"/>
                          <a:cs typeface="Times New Roman" panose="02020603050405020304" pitchFamily="18" charset="0"/>
                        </a:rPr>
                        <a:t>.</a:t>
                      </a:r>
                      <a:endParaRPr kumimoji="0" lang="bg-BG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indent="269875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2698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2   4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3   6   9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4   8  12  16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5  10  15  20  25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6  12  18  24  30  36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7  14  21  28  35  42  49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8  16  24  32  40  48  56  64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9  18  27  36  45  54  63  72  81</a:t>
                      </a:r>
                    </a:p>
                    <a:p>
                      <a:pPr marL="0" marR="0" lvl="0" indent="269875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10  20  30  40  50  60  70  80  90 100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0221" y="46784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String</a:t>
            </a:r>
            <a:endParaRPr lang="bg-BG" altLang="en-US" dirty="0" smtClean="0"/>
          </a:p>
        </p:txBody>
      </p:sp>
      <p:graphicFrame>
        <p:nvGraphicFramePr>
          <p:cNvPr id="197745" name="Group 1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56811"/>
              </p:ext>
            </p:extLst>
          </p:nvPr>
        </p:nvGraphicFramePr>
        <p:xfrm>
          <a:off x="123031" y="1395857"/>
          <a:ext cx="8897938" cy="4961489"/>
        </p:xfrm>
        <a:graphic>
          <a:graphicData uri="http://schemas.openxmlformats.org/drawingml/2006/table">
            <a:tbl>
              <a:tblPr/>
              <a:tblGrid>
                <a:gridCol w="1689100"/>
                <a:gridCol w="2117725"/>
                <a:gridCol w="1985963"/>
                <a:gridCol w="3105150"/>
              </a:tblGrid>
              <a:tr h="9254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Тип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Максимална дължина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Необходимапамет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Използвани за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54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ShortString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255 знака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2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-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 256 байта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съвместимост със стари версии</a:t>
                      </a:r>
                      <a:endParaRPr kumimoji="0" lang="en-US" altLang="en-US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3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AnsiString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~2</a:t>
                      </a:r>
                      <a:r>
                        <a:rPr kumimoji="0" lang="bg-BG" altLang="en-US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31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 знака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4 байта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-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 2GB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8-bit (ANSI) </a:t>
                      </a:r>
                      <a:r>
                        <a:rPr kumimoji="0" lang="bg-BG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знакове</a:t>
                      </a:r>
                      <a:r>
                        <a:rPr kumimoji="0" lang="en-US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, DBCS ANSI, MBCS ANSI, </a:t>
                      </a:r>
                      <a:r>
                        <a:rPr kumimoji="0" lang="bg-BG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и др</a:t>
                      </a:r>
                      <a:r>
                        <a:rPr kumimoji="0" lang="en-US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.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740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WideString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~2</a:t>
                      </a:r>
                      <a:r>
                        <a:rPr kumimoji="0" lang="bg-BG" altLang="en-US" sz="24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30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 знака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4 byte</a:t>
                      </a: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s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 </a:t>
                      </a: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-</a:t>
                      </a: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 2GB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ru-RU" altLang="en-US" sz="2400" b="0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rPr>
                        <a:t>Unicode знакове; многопотребителски сървъри и многоезични приложения</a:t>
                      </a:r>
                      <a:endParaRPr kumimoji="0" lang="en-US" altLang="en-US" sz="2400" b="0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anose="020B0604030504040204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String </a:t>
            </a:r>
            <a:r>
              <a:rPr lang="bg-BG" altLang="en-US" dirty="0" smtClean="0"/>
              <a:t>- примери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smtClean="0"/>
              <a:t>     </a:t>
            </a:r>
            <a:r>
              <a:rPr lang="en-US" altLang="en-US" b="1" smtClean="0">
                <a:latin typeface="Courier New" panose="02070309020205020404" pitchFamily="49" charset="0"/>
              </a:rPr>
              <a:t>type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b="1" smtClean="0">
                <a:latin typeface="Courier New" panose="02070309020205020404" pitchFamily="49" charset="0"/>
              </a:rPr>
              <a:t>      name=string[45];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b="1" smtClean="0">
                <a:latin typeface="Courier New" panose="02070309020205020404" pitchFamily="49" charset="0"/>
              </a:rPr>
              <a:t>   var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b="1" smtClean="0">
                <a:latin typeface="Courier New" panose="02070309020205020404" pitchFamily="49" charset="0"/>
              </a:rPr>
              <a:t>      student, worker: name;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b="1" smtClean="0">
                <a:latin typeface="Courier New" panose="02070309020205020404" pitchFamily="49" charset="0"/>
              </a:rPr>
              <a:t>      sentence:string;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en-US" b="1" smtClean="0">
                <a:latin typeface="Courier New" panose="02070309020205020404" pitchFamily="49" charset="0"/>
              </a:rPr>
              <a:t>      s,facnum:string[10];</a:t>
            </a:r>
            <a:endParaRPr lang="bg-BG" altLang="en-US" b="1" smtClean="0">
              <a:latin typeface="Courier New" panose="02070309020205020404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String </a:t>
            </a:r>
            <a:r>
              <a:rPr lang="bg-BG" altLang="en-US" dirty="0" smtClean="0"/>
              <a:t>– оператори и операции</a:t>
            </a:r>
          </a:p>
        </p:txBody>
      </p:sp>
      <p:sp>
        <p:nvSpPr>
          <p:cNvPr id="199684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Присвояване</a:t>
            </a:r>
            <a:r>
              <a:rPr lang="en-US" altLang="en-US" dirty="0" smtClean="0"/>
              <a:t>: </a:t>
            </a:r>
            <a:r>
              <a:rPr lang="bg-BG" altLang="en-US" dirty="0" smtClean="0"/>
              <a:t>student</a:t>
            </a:r>
            <a:r>
              <a:rPr lang="en-US" altLang="en-US" dirty="0" smtClean="0"/>
              <a:t>:=</a:t>
            </a:r>
            <a:r>
              <a:rPr lang="bg-BG" altLang="en-US" dirty="0" smtClean="0"/>
              <a:t>'</a:t>
            </a:r>
            <a:r>
              <a:rPr lang="en-US" altLang="en-US" dirty="0" smtClean="0"/>
              <a:t>Brad Pitt</a:t>
            </a:r>
            <a:r>
              <a:rPr lang="bg-BG" altLang="en-US" dirty="0" smtClean="0"/>
              <a:t>'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Вход/изход</a:t>
            </a:r>
            <a:r>
              <a:rPr lang="en-US" altLang="en-US" dirty="0" smtClean="0"/>
              <a:t>: </a:t>
            </a:r>
          </a:p>
          <a:p>
            <a:pPr lvl="1" eaLnBrk="1" hangingPunct="1">
              <a:defRPr/>
            </a:pPr>
            <a:r>
              <a:rPr lang="en-US" altLang="en-US" dirty="0" err="1" smtClean="0"/>
              <a:t>readln</a:t>
            </a:r>
            <a:r>
              <a:rPr lang="en-US" altLang="en-US" dirty="0" smtClean="0"/>
              <a:t>(student); </a:t>
            </a:r>
            <a:r>
              <a:rPr lang="en-US" altLang="en-US" dirty="0" err="1" smtClean="0"/>
              <a:t>writeln</a:t>
            </a:r>
            <a:r>
              <a:rPr lang="en-US" altLang="en-US" dirty="0" smtClean="0"/>
              <a:t>(student:10)</a:t>
            </a:r>
          </a:p>
          <a:p>
            <a:pPr eaLnBrk="1" hangingPunct="1">
              <a:defRPr/>
            </a:pPr>
            <a:r>
              <a:rPr lang="bg-BG" altLang="en-US" dirty="0" smtClean="0"/>
              <a:t>Знак в </a:t>
            </a:r>
            <a:r>
              <a:rPr lang="en-US" altLang="en-US" dirty="0" smtClean="0"/>
              <a:t>String: </a:t>
            </a:r>
            <a:r>
              <a:rPr lang="bg-BG" altLang="en-US" dirty="0" smtClean="0"/>
              <a:t>student[</a:t>
            </a:r>
            <a:r>
              <a:rPr lang="en-US" altLang="en-US" dirty="0" smtClean="0"/>
              <a:t>6</a:t>
            </a:r>
            <a:r>
              <a:rPr lang="bg-BG" altLang="en-US" dirty="0" smtClean="0"/>
              <a:t>]</a:t>
            </a:r>
            <a:r>
              <a:rPr lang="en-US" altLang="en-US" dirty="0" smtClean="0">
                <a:sym typeface="Wingdings" panose="05000000000000000000" pitchFamily="2" charset="2"/>
              </a:rPr>
              <a:t> </a:t>
            </a:r>
            <a:r>
              <a:rPr lang="bg-BG" altLang="en-US" dirty="0" smtClean="0"/>
              <a:t>'</a:t>
            </a:r>
            <a:r>
              <a:rPr lang="en-US" altLang="en-US" dirty="0" smtClean="0"/>
              <a:t>P</a:t>
            </a:r>
            <a:r>
              <a:rPr lang="bg-BG" altLang="en-US" dirty="0" smtClean="0"/>
              <a:t>'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Конкатенация 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'FATA'+' MORGANA'  </a:t>
            </a:r>
            <a:r>
              <a:rPr lang="en-US" altLang="en-US" dirty="0" smtClean="0">
                <a:sym typeface="Wingdings" panose="05000000000000000000" pitchFamily="2" charset="2"/>
              </a:rPr>
              <a:t></a:t>
            </a:r>
            <a:r>
              <a:rPr lang="bg-BG" altLang="en-US" dirty="0" smtClean="0"/>
              <a:t> 'FATA MORGANA'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Сравнение на низове(&gt;,&lt;,=,&lt;&gt;,&gt;=,&lt;=)</a:t>
            </a: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 smtClean="0"/>
              <a:t>String </a:t>
            </a:r>
            <a:r>
              <a:rPr lang="bg-BG" altLang="en-US" dirty="0" smtClean="0"/>
              <a:t>– ПП за обработка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</a:rPr>
              <a:t>Length</a:t>
            </a:r>
            <a:r>
              <a:rPr lang="en-US" altLang="en-US" dirty="0" smtClean="0"/>
              <a:t> </a:t>
            </a:r>
            <a:r>
              <a:rPr lang="en-US" altLang="en-US" dirty="0" smtClean="0">
                <a:sym typeface="Wingdings" panose="05000000000000000000" pitchFamily="2" charset="2"/>
              </a:rPr>
              <a:t>–</a:t>
            </a:r>
            <a:r>
              <a:rPr lang="en-US" altLang="en-US" dirty="0" smtClean="0"/>
              <a:t> Length(</a:t>
            </a:r>
            <a:r>
              <a:rPr lang="bg-BG" altLang="en-US" dirty="0" smtClean="0"/>
              <a:t>student</a:t>
            </a:r>
            <a:r>
              <a:rPr lang="en-US" altLang="en-US" dirty="0" smtClean="0"/>
              <a:t>) </a:t>
            </a:r>
            <a:r>
              <a:rPr lang="en-US" altLang="en-US" dirty="0" smtClean="0">
                <a:sym typeface="Wingdings" panose="05000000000000000000" pitchFamily="2" charset="2"/>
              </a:rPr>
              <a:t> 9 (</a:t>
            </a:r>
            <a:r>
              <a:rPr lang="bg-BG" altLang="en-US" dirty="0" smtClean="0"/>
              <a:t>'</a:t>
            </a:r>
            <a:r>
              <a:rPr lang="en-US" altLang="en-US" dirty="0" smtClean="0"/>
              <a:t>Brad Pitt</a:t>
            </a:r>
            <a:r>
              <a:rPr lang="bg-BG" altLang="en-US" dirty="0" smtClean="0"/>
              <a:t>'</a:t>
            </a:r>
            <a:r>
              <a:rPr lang="en-US" altLang="en-US" dirty="0" smtClean="0">
                <a:sym typeface="Wingdings" panose="05000000000000000000" pitchFamily="2" charset="2"/>
              </a:rPr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Copy</a:t>
            </a:r>
            <a:r>
              <a:rPr lang="bg-BG" altLang="en-US" dirty="0" smtClean="0">
                <a:sym typeface="Wingdings" panose="05000000000000000000" pitchFamily="2" charset="2"/>
              </a:rPr>
              <a:t> </a:t>
            </a:r>
            <a:r>
              <a:rPr lang="en-US" altLang="en-US" dirty="0" smtClean="0">
                <a:sym typeface="Wingdings" panose="05000000000000000000" pitchFamily="2" charset="2"/>
              </a:rPr>
              <a:t>– </a:t>
            </a:r>
            <a:r>
              <a:rPr lang="bg-BG" altLang="en-US" dirty="0" smtClean="0">
                <a:sym typeface="Wingdings" panose="05000000000000000000" pitchFamily="2" charset="2"/>
              </a:rPr>
              <a:t>подниз</a:t>
            </a:r>
            <a:r>
              <a:rPr lang="en-US" altLang="en-US" dirty="0" smtClean="0">
                <a:sym typeface="Wingdings" panose="05000000000000000000" pitchFamily="2" charset="2"/>
              </a:rPr>
              <a:t>	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>
                <a:sym typeface="Wingdings" panose="05000000000000000000" pitchFamily="2" charset="2"/>
              </a:rPr>
              <a:t>Copy(student,6,3)  </a:t>
            </a:r>
            <a:r>
              <a:rPr lang="bg-BG" altLang="en-US" dirty="0" smtClean="0"/>
              <a:t>'</a:t>
            </a:r>
            <a:r>
              <a:rPr lang="en-US" altLang="en-US" dirty="0" smtClean="0">
                <a:sym typeface="Wingdings" panose="05000000000000000000" pitchFamily="2" charset="2"/>
              </a:rPr>
              <a:t>Pit</a:t>
            </a:r>
            <a:r>
              <a:rPr lang="bg-BG" altLang="en-US" dirty="0" smtClean="0"/>
              <a:t>'</a:t>
            </a:r>
            <a:endParaRPr lang="en-US" altLang="en-US" dirty="0" smtClean="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err="1" smtClean="0">
                <a:solidFill>
                  <a:schemeClr val="folHlink"/>
                </a:solidFill>
                <a:sym typeface="Wingdings" panose="05000000000000000000" pitchFamily="2" charset="2"/>
              </a:rPr>
              <a:t>Pos</a:t>
            </a:r>
            <a:r>
              <a:rPr lang="bg-BG" altLang="en-US" dirty="0" smtClean="0">
                <a:sym typeface="Wingdings" panose="05000000000000000000" pitchFamily="2" charset="2"/>
              </a:rPr>
              <a:t> </a:t>
            </a:r>
            <a:r>
              <a:rPr lang="en-US" altLang="en-US" dirty="0" smtClean="0">
                <a:sym typeface="Wingdings" panose="05000000000000000000" pitchFamily="2" charset="2"/>
              </a:rPr>
              <a:t>– </a:t>
            </a:r>
            <a:r>
              <a:rPr lang="ru-RU" altLang="en-US" dirty="0" smtClean="0">
                <a:sym typeface="Wingdings" panose="05000000000000000000" pitchFamily="2" charset="2"/>
              </a:rPr>
              <a:t>позиция на подниз</a:t>
            </a:r>
            <a:endParaRPr lang="en-US" altLang="en-US" dirty="0" smtClean="0">
              <a:sym typeface="Wingdings" panose="05000000000000000000" pitchFamily="2" charset="2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>
                <a:sym typeface="Wingdings" panose="05000000000000000000" pitchFamily="2" charset="2"/>
              </a:rPr>
              <a:t>Pos</a:t>
            </a:r>
            <a:r>
              <a:rPr lang="en-US" altLang="en-US" dirty="0" smtClean="0">
                <a:sym typeface="Wingdings" panose="05000000000000000000" pitchFamily="2" charset="2"/>
              </a:rPr>
              <a:t>(</a:t>
            </a:r>
            <a:r>
              <a:rPr lang="bg-BG" altLang="en-US" dirty="0" smtClean="0"/>
              <a:t>'</a:t>
            </a:r>
            <a:r>
              <a:rPr lang="en-US" altLang="en-US" dirty="0" smtClean="0">
                <a:sym typeface="Wingdings" panose="05000000000000000000" pitchFamily="2" charset="2"/>
              </a:rPr>
              <a:t>rad</a:t>
            </a:r>
            <a:r>
              <a:rPr lang="bg-BG" altLang="en-US" dirty="0" smtClean="0"/>
              <a:t>'</a:t>
            </a:r>
            <a:r>
              <a:rPr lang="en-US" altLang="en-US" dirty="0" smtClean="0"/>
              <a:t>,student) </a:t>
            </a:r>
            <a:r>
              <a:rPr lang="en-US" altLang="en-US" dirty="0" smtClean="0">
                <a:sym typeface="Wingdings" panose="05000000000000000000" pitchFamily="2" charset="2"/>
              </a:rPr>
              <a:t> 2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err="1" smtClean="0">
                <a:sym typeface="Wingdings" panose="05000000000000000000" pitchFamily="2" charset="2"/>
              </a:rPr>
              <a:t>Pos</a:t>
            </a:r>
            <a:r>
              <a:rPr lang="en-US" altLang="en-US" dirty="0" smtClean="0">
                <a:sym typeface="Wingdings" panose="05000000000000000000" pitchFamily="2" charset="2"/>
              </a:rPr>
              <a:t>(</a:t>
            </a:r>
            <a:r>
              <a:rPr lang="bg-BG" altLang="en-US" dirty="0" smtClean="0"/>
              <a:t>'</a:t>
            </a:r>
            <a:r>
              <a:rPr lang="en-US" altLang="en-US" dirty="0" smtClean="0">
                <a:sym typeface="Wingdings" panose="05000000000000000000" pitchFamily="2" charset="2"/>
              </a:rPr>
              <a:t>dad</a:t>
            </a:r>
            <a:r>
              <a:rPr lang="bg-BG" altLang="en-US" dirty="0" smtClean="0"/>
              <a:t>'</a:t>
            </a:r>
            <a:r>
              <a:rPr lang="en-US" altLang="en-US" dirty="0" smtClean="0"/>
              <a:t>,student) </a:t>
            </a:r>
            <a:r>
              <a:rPr lang="en-US" altLang="en-US" dirty="0" smtClean="0">
                <a:sym typeface="Wingdings" panose="05000000000000000000" pitchFamily="2" charset="2"/>
              </a:rPr>
              <a:t> 0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Delete</a:t>
            </a:r>
            <a:r>
              <a:rPr lang="bg-BG" altLang="en-US" dirty="0" smtClean="0">
                <a:sym typeface="Wingdings" panose="05000000000000000000" pitchFamily="2" charset="2"/>
              </a:rPr>
              <a:t> </a:t>
            </a:r>
            <a:r>
              <a:rPr lang="en-US" altLang="en-US" dirty="0" smtClean="0">
                <a:sym typeface="Wingdings" panose="05000000000000000000" pitchFamily="2" charset="2"/>
              </a:rPr>
              <a:t>– </a:t>
            </a:r>
            <a:r>
              <a:rPr lang="bg-BG" altLang="en-US" dirty="0" smtClean="0">
                <a:sym typeface="Wingdings" panose="05000000000000000000" pitchFamily="2" charset="2"/>
              </a:rPr>
              <a:t>Delete(</a:t>
            </a:r>
            <a:r>
              <a:rPr lang="bg-BG" altLang="en-US" dirty="0" smtClean="0">
                <a:solidFill>
                  <a:srgbClr val="66FF33"/>
                </a:solidFill>
              </a:rPr>
              <a:t>student</a:t>
            </a:r>
            <a:r>
              <a:rPr lang="bg-BG" altLang="en-US" dirty="0" smtClean="0">
                <a:sym typeface="Wingdings" panose="05000000000000000000" pitchFamily="2" charset="2"/>
              </a:rPr>
              <a:t>,</a:t>
            </a:r>
            <a:r>
              <a:rPr lang="en-US" altLang="en-US" dirty="0" smtClean="0">
                <a:sym typeface="Wingdings" panose="05000000000000000000" pitchFamily="2" charset="2"/>
              </a:rPr>
              <a:t>4</a:t>
            </a:r>
            <a:r>
              <a:rPr lang="bg-BG" altLang="en-US" dirty="0" smtClean="0">
                <a:sym typeface="Wingdings" panose="05000000000000000000" pitchFamily="2" charset="2"/>
              </a:rPr>
              <a:t>,255)</a:t>
            </a:r>
            <a:r>
              <a:rPr lang="en-US" altLang="en-US" dirty="0" smtClean="0">
                <a:sym typeface="Wingdings" panose="05000000000000000000" pitchFamily="2" charset="2"/>
              </a:rPr>
              <a:t> </a:t>
            </a:r>
            <a:r>
              <a:rPr lang="bg-BG" altLang="en-US" dirty="0" smtClean="0"/>
              <a:t>'</a:t>
            </a:r>
            <a:r>
              <a:rPr lang="en-US" altLang="en-US" dirty="0" smtClean="0"/>
              <a:t>Bra</a:t>
            </a:r>
            <a:r>
              <a:rPr lang="bg-BG" altLang="en-US" dirty="0" smtClean="0"/>
              <a:t>'</a:t>
            </a:r>
            <a:endParaRPr lang="en-US" altLang="en-US" dirty="0" smtClean="0">
              <a:sym typeface="Wingdings" panose="05000000000000000000" pitchFamily="2" charset="2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>
                <a:solidFill>
                  <a:schemeClr val="folHlink"/>
                </a:solidFill>
                <a:sym typeface="Wingdings" panose="05000000000000000000" pitchFamily="2" charset="2"/>
              </a:rPr>
              <a:t>Insert</a:t>
            </a:r>
            <a:r>
              <a:rPr lang="bg-BG" altLang="en-US" dirty="0" smtClean="0">
                <a:sym typeface="Wingdings" panose="05000000000000000000" pitchFamily="2" charset="2"/>
              </a:rPr>
              <a:t> </a:t>
            </a:r>
            <a:r>
              <a:rPr lang="en-US" altLang="en-US" dirty="0" smtClean="0">
                <a:sym typeface="Wingdings" panose="05000000000000000000" pitchFamily="2" charset="2"/>
              </a:rPr>
              <a:t>– </a:t>
            </a:r>
            <a:r>
              <a:rPr lang="bg-BG" altLang="en-US" dirty="0" smtClean="0">
                <a:sym typeface="Wingdings" panose="05000000000000000000" pitchFamily="2" charset="2"/>
              </a:rPr>
              <a:t>Insert (</a:t>
            </a:r>
            <a:r>
              <a:rPr lang="bg-BG" altLang="en-US" dirty="0" smtClean="0">
                <a:solidFill>
                  <a:srgbClr val="66FF33"/>
                </a:solidFill>
              </a:rPr>
              <a:t>student</a:t>
            </a:r>
            <a:r>
              <a:rPr lang="bg-BG" altLang="en-US" dirty="0" smtClean="0">
                <a:sym typeface="Wingdings" panose="05000000000000000000" pitchFamily="2" charset="2"/>
              </a:rPr>
              <a:t>,</a:t>
            </a:r>
            <a:r>
              <a:rPr lang="bg-BG" altLang="en-US" dirty="0" smtClean="0"/>
              <a:t>'</a:t>
            </a:r>
            <a:r>
              <a:rPr lang="en-US" altLang="en-US" dirty="0" err="1" smtClean="0"/>
              <a:t>arba</a:t>
            </a:r>
            <a:r>
              <a:rPr lang="bg-BG" altLang="en-US" dirty="0" smtClean="0"/>
              <a:t>'</a:t>
            </a:r>
            <a:r>
              <a:rPr lang="bg-BG" altLang="en-US" dirty="0" smtClean="0">
                <a:sym typeface="Wingdings" panose="05000000000000000000" pitchFamily="2" charset="2"/>
              </a:rPr>
              <a:t>,</a:t>
            </a:r>
            <a:r>
              <a:rPr lang="en-US" altLang="en-US" dirty="0" smtClean="0">
                <a:sym typeface="Wingdings" panose="05000000000000000000" pitchFamily="2" charset="2"/>
              </a:rPr>
              <a:t>2</a:t>
            </a:r>
            <a:r>
              <a:rPr lang="bg-BG" altLang="en-US" dirty="0" smtClean="0">
                <a:sym typeface="Wingdings" panose="05000000000000000000" pitchFamily="2" charset="2"/>
              </a:rPr>
              <a:t>)</a:t>
            </a:r>
            <a:r>
              <a:rPr lang="en-US" altLang="en-US" dirty="0" smtClean="0">
                <a:sym typeface="Wingdings" panose="05000000000000000000" pitchFamily="2" charset="2"/>
              </a:rPr>
              <a:t> ?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Преобразуване на число в низ</a:t>
            </a:r>
            <a:r>
              <a:rPr lang="en-US" altLang="en-US" dirty="0" smtClean="0"/>
              <a:t> </a:t>
            </a:r>
            <a:r>
              <a:rPr lang="en-US" altLang="en-US" sz="3200" dirty="0" smtClean="0"/>
              <a:t>STR</a:t>
            </a:r>
            <a:r>
              <a:rPr lang="bg-BG" altLang="en-US" sz="3200" dirty="0" smtClean="0"/>
              <a:t>(&lt;число&gt;</a:t>
            </a:r>
            <a:r>
              <a:rPr lang="en-US" altLang="en-US" sz="3200" dirty="0" smtClean="0"/>
              <a:t>[</a:t>
            </a:r>
            <a:r>
              <a:rPr lang="bg-BG" altLang="en-US" sz="3200" dirty="0" smtClean="0"/>
              <a:t>:&lt;формат&gt;</a:t>
            </a:r>
            <a:r>
              <a:rPr lang="en-US" altLang="en-US" sz="3200" dirty="0" smtClean="0"/>
              <a:t>]</a:t>
            </a:r>
            <a:r>
              <a:rPr lang="bg-BG" altLang="en-US" sz="3200" dirty="0" smtClean="0"/>
              <a:t>,</a:t>
            </a:r>
            <a:r>
              <a:rPr lang="en-US" altLang="en-US" sz="3200" dirty="0" smtClean="0"/>
              <a:t>&lt;</a:t>
            </a:r>
            <a:r>
              <a:rPr lang="bg-BG" altLang="en-US" sz="3200" dirty="0" smtClean="0"/>
              <a:t>низ</a:t>
            </a:r>
            <a:r>
              <a:rPr lang="en-US" altLang="en-US" sz="3200" dirty="0" smtClean="0"/>
              <a:t>&gt;</a:t>
            </a:r>
            <a:r>
              <a:rPr lang="bg-BG" altLang="en-US" sz="3200" dirty="0" smtClean="0"/>
              <a:t>)</a:t>
            </a:r>
          </a:p>
        </p:txBody>
      </p:sp>
      <p:graphicFrame>
        <p:nvGraphicFramePr>
          <p:cNvPr id="203049" name="Group 2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863540"/>
              </p:ext>
            </p:extLst>
          </p:nvPr>
        </p:nvGraphicFramePr>
        <p:xfrm>
          <a:off x="684213" y="2205038"/>
          <a:ext cx="8064500" cy="3527426"/>
        </p:xfrm>
        <a:graphic>
          <a:graphicData uri="http://schemas.openxmlformats.org/drawingml/2006/table">
            <a:tbl>
              <a:tblPr/>
              <a:tblGrid>
                <a:gridCol w="2327275"/>
                <a:gridCol w="2868612"/>
                <a:gridCol w="2868613"/>
              </a:tblGrid>
              <a:tr h="587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IR 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стойност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Преобразуване 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ST 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стойност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STR(IR, ST)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'1500'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STR(IR:5, ST)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 1500'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73215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STR(–IR:3, ST)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'–73215'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6.987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STR(–IR, ST);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'–6.9870000000E+00'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6.987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STR(–IR:6:3, ST);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'–6.987'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/>
              <a:t>Преобразуване на </a:t>
            </a:r>
            <a:r>
              <a:rPr lang="bg-BG" altLang="en-US" dirty="0" smtClean="0"/>
              <a:t>низ</a:t>
            </a:r>
            <a:r>
              <a:rPr lang="en-US" altLang="en-US" dirty="0" smtClean="0"/>
              <a:t> </a:t>
            </a:r>
            <a:r>
              <a:rPr lang="bg-BG" altLang="en-US" dirty="0" smtClean="0"/>
              <a:t>в</a:t>
            </a:r>
            <a:r>
              <a:rPr lang="en-US" altLang="en-US" dirty="0" smtClean="0"/>
              <a:t> </a:t>
            </a:r>
            <a:r>
              <a:rPr lang="bg-BG" altLang="en-US" dirty="0" smtClean="0"/>
              <a:t>число</a:t>
            </a:r>
            <a:r>
              <a:rPr lang="en-US" altLang="en-US" dirty="0" smtClean="0"/>
              <a:t> VAL(&lt;</a:t>
            </a:r>
            <a:r>
              <a:rPr lang="bg-BG" altLang="en-US" dirty="0" smtClean="0"/>
              <a:t>низ</a:t>
            </a:r>
            <a:r>
              <a:rPr lang="en-US" altLang="en-US" dirty="0" smtClean="0"/>
              <a:t>&gt;,&lt;</a:t>
            </a:r>
            <a:r>
              <a:rPr lang="bg-BG" altLang="en-US" dirty="0" smtClean="0"/>
              <a:t>число</a:t>
            </a:r>
            <a:r>
              <a:rPr lang="en-US" altLang="en-US" dirty="0" smtClean="0"/>
              <a:t>&gt;,&lt;</a:t>
            </a:r>
            <a:r>
              <a:rPr lang="bg-BG" altLang="en-US" dirty="0" smtClean="0"/>
              <a:t>код</a:t>
            </a:r>
            <a:r>
              <a:rPr lang="en-US" altLang="en-US" dirty="0" smtClean="0"/>
              <a:t>&gt;)</a:t>
            </a:r>
            <a:endParaRPr lang="bg-BG" altLang="en-US" dirty="0" smtClean="0"/>
          </a:p>
        </p:txBody>
      </p:sp>
      <p:graphicFrame>
        <p:nvGraphicFramePr>
          <p:cNvPr id="203858" name="Group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5134590"/>
              </p:ext>
            </p:extLst>
          </p:nvPr>
        </p:nvGraphicFramePr>
        <p:xfrm>
          <a:off x="684213" y="2205038"/>
          <a:ext cx="8064500" cy="3617909"/>
        </p:xfrm>
        <a:graphic>
          <a:graphicData uri="http://schemas.openxmlformats.org/drawingml/2006/table">
            <a:tbl>
              <a:tblPr/>
              <a:tblGrid>
                <a:gridCol w="1860550"/>
                <a:gridCol w="2532062"/>
                <a:gridCol w="2951163"/>
                <a:gridCol w="720725"/>
              </a:tblGrid>
              <a:tr h="5032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ST 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стойност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Преобразуване 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IR </a:t>
                      </a:r>
                      <a:r>
                        <a:rPr kumimoji="0" lang="bg-BG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стойност               </a:t>
                      </a: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COD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9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 1234'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VAL(ST,IR,COD)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1234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'13.3E+02'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VAL(ST,IR,COD)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1.3300000000E+03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'13.3A+02'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VAL(ST,IR,COD)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Undefined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'6.9'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VAL(ST,IR,COD)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6.9000000000E+00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'6'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VAL(ST,IR,COD)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6.0000000000E+00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'6'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VAL(ST,IR,COD)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StrToInt</a:t>
            </a:r>
            <a:r>
              <a:rPr lang="en-US" altLang="en-US" dirty="0" smtClean="0"/>
              <a:t>: </a:t>
            </a:r>
            <a:r>
              <a:rPr lang="ru-RU" altLang="en-US" dirty="0" smtClean="0"/>
              <a:t>низ до цяло число.</a:t>
            </a:r>
          </a:p>
          <a:p>
            <a:pPr eaLnBrk="1" hangingPunct="1">
              <a:defRPr/>
            </a:pPr>
            <a:r>
              <a:rPr lang="ru-RU" altLang="en-US" dirty="0" smtClean="0"/>
              <a:t>IntToStr: цяло число в низ</a:t>
            </a:r>
            <a:r>
              <a:rPr lang="en-US" altLang="en-US" dirty="0" smtClean="0"/>
              <a:t>.</a:t>
            </a:r>
            <a:r>
              <a:rPr lang="bg-BG" altLang="en-US" dirty="0" smtClean="0"/>
              <a:t>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err="1" smtClean="0"/>
              <a:t>StrToFloat</a:t>
            </a:r>
            <a:r>
              <a:rPr lang="en-US" altLang="en-US" dirty="0" smtClean="0"/>
              <a:t>: </a:t>
            </a:r>
            <a:r>
              <a:rPr lang="ru-RU" altLang="en-US" dirty="0"/>
              <a:t>низ до </a:t>
            </a:r>
            <a:r>
              <a:rPr lang="ru-RU" altLang="en-US" dirty="0" smtClean="0"/>
              <a:t>реално число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en-US" altLang="en-US" dirty="0" err="1" smtClean="0"/>
              <a:t>FloatToStr</a:t>
            </a:r>
            <a:r>
              <a:rPr lang="en-US" altLang="en-US" dirty="0" smtClean="0"/>
              <a:t>: </a:t>
            </a:r>
            <a:r>
              <a:rPr lang="ru-RU" altLang="en-US" dirty="0"/>
              <a:t>реално </a:t>
            </a:r>
            <a:r>
              <a:rPr lang="ru-RU" altLang="en-US" dirty="0" smtClean="0"/>
              <a:t>число </a:t>
            </a:r>
            <a:r>
              <a:rPr lang="ru-RU" altLang="en-US" dirty="0"/>
              <a:t>в низ</a:t>
            </a:r>
            <a:endParaRPr lang="bg-BG" altLang="en-US" dirty="0" smtClean="0"/>
          </a:p>
        </p:txBody>
      </p:sp>
      <p:sp>
        <p:nvSpPr>
          <p:cNvPr id="2048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sz="4000" dirty="0" smtClean="0"/>
              <a:t>Други ПП за преобразуване</a:t>
            </a:r>
            <a:r>
              <a:rPr lang="en-US" altLang="en-US" sz="4000" dirty="0" smtClean="0"/>
              <a:t> </a:t>
            </a:r>
            <a:r>
              <a:rPr lang="en-US" altLang="en-US" sz="4000" dirty="0" err="1" smtClean="0"/>
              <a:t>SysUtils</a:t>
            </a:r>
            <a:r>
              <a:rPr lang="en-US" altLang="en-US" sz="4000" dirty="0" smtClean="0"/>
              <a:t> unit</a:t>
            </a:r>
            <a:endParaRPr lang="bg-BG" altLang="en-US" sz="4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Множество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Множество от елементи с еднакъв дискретен тип</a:t>
            </a:r>
            <a:r>
              <a:rPr lang="en-US" altLang="en-US" dirty="0" smtClean="0"/>
              <a:t>.</a:t>
            </a:r>
          </a:p>
          <a:p>
            <a:pPr eaLnBrk="1" hangingPunct="1">
              <a:defRPr/>
            </a:pPr>
            <a:r>
              <a:rPr lang="bg-BG" altLang="en-US" dirty="0" smtClean="0"/>
              <a:t>Няма наредба и дадена стойност фигурира само еднократно</a:t>
            </a:r>
            <a:r>
              <a:rPr lang="en-US" altLang="en-US" dirty="0" smtClean="0"/>
              <a:t>.</a:t>
            </a:r>
          </a:p>
          <a:p>
            <a:pPr eaLnBrk="1" hangingPunct="1">
              <a:defRPr/>
            </a:pPr>
            <a:r>
              <a:rPr lang="bg-BG" altLang="en-US" dirty="0" smtClean="0"/>
              <a:t>Максимален брой елементи </a:t>
            </a:r>
            <a:r>
              <a:rPr lang="en-US" altLang="en-US" dirty="0" smtClean="0"/>
              <a:t>– 256</a:t>
            </a:r>
          </a:p>
          <a:p>
            <a:pPr eaLnBrk="1" hangingPunct="1">
              <a:defRPr/>
            </a:pPr>
            <a:r>
              <a:rPr lang="bg-BG" altLang="en-US" dirty="0" smtClean="0"/>
              <a:t>Стойности (кодове)</a:t>
            </a:r>
            <a:r>
              <a:rPr lang="en-US" altLang="en-US" dirty="0" smtClean="0"/>
              <a:t> 0 – 255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mtClean="0"/>
              <a:t>Sets definition</a:t>
            </a:r>
            <a:endParaRPr lang="bg-BG" altLang="en-US" smtClean="0"/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628775"/>
            <a:ext cx="8229600" cy="48958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/>
              <a:t>TYPE &lt;име&gt; = </a:t>
            </a:r>
            <a:r>
              <a:rPr lang="bg-BG" altLang="en-US" sz="2800" b="1" dirty="0" smtClean="0"/>
              <a:t>SET OF</a:t>
            </a:r>
            <a:r>
              <a:rPr lang="bg-BG" altLang="en-US" sz="2800" dirty="0" smtClean="0"/>
              <a:t> &lt;базов тип&gt;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dirty="0" smtClean="0">
                <a:sym typeface="Wingdings" panose="05000000000000000000" pitchFamily="2" charset="2"/>
              </a:rPr>
              <a:t>TYPE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smtClean="0">
                <a:sym typeface="Wingdings" panose="05000000000000000000" pitchFamily="2" charset="2"/>
              </a:rPr>
              <a:t>Numbers = set of byte;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err="1" smtClean="0">
                <a:sym typeface="Wingdings" panose="05000000000000000000" pitchFamily="2" charset="2"/>
              </a:rPr>
              <a:t>CharSet</a:t>
            </a:r>
            <a:r>
              <a:rPr lang="en-US" altLang="en-US" sz="2400" dirty="0" smtClean="0">
                <a:sym typeface="Wingdings" panose="05000000000000000000" pitchFamily="2" charset="2"/>
              </a:rPr>
              <a:t> = set of char;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err="1" smtClean="0">
                <a:sym typeface="Wingdings" panose="05000000000000000000" pitchFamily="2" charset="2"/>
              </a:rPr>
              <a:t>CyrLet</a:t>
            </a:r>
            <a:r>
              <a:rPr lang="en-US" altLang="en-US" sz="2400" dirty="0" smtClean="0">
                <a:sym typeface="Wingdings" panose="05000000000000000000" pitchFamily="2" charset="2"/>
              </a:rPr>
              <a:t> = set of '</a:t>
            </a:r>
            <a:r>
              <a:rPr lang="en-US" altLang="en-US" sz="2400" dirty="0" err="1" smtClean="0">
                <a:sym typeface="Wingdings" panose="05000000000000000000" pitchFamily="2" charset="2"/>
              </a:rPr>
              <a:t>А'..'я</a:t>
            </a:r>
            <a:r>
              <a:rPr lang="en-US" altLang="en-US" sz="2400" dirty="0" smtClean="0">
                <a:sym typeface="Wingdings" panose="05000000000000000000" pitchFamily="2" charset="2"/>
              </a:rPr>
              <a:t>';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smtClean="0">
                <a:sym typeface="Wingdings" panose="05000000000000000000" pitchFamily="2" charset="2"/>
              </a:rPr>
              <a:t>Day = (Sun, Mon, Tue, Wed, Thu, Fri, Sat);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smtClean="0">
                <a:sym typeface="Wingdings" panose="05000000000000000000" pitchFamily="2" charset="2"/>
              </a:rPr>
              <a:t>Days = set of Day;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smtClean="0">
                <a:sym typeface="Wingdings" panose="05000000000000000000" pitchFamily="2" charset="2"/>
              </a:rPr>
              <a:t>Digits = set of 0..9;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dirty="0" smtClean="0"/>
              <a:t>VAR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err="1" smtClean="0"/>
              <a:t>EvenDigits</a:t>
            </a:r>
            <a:r>
              <a:rPr lang="en-US" altLang="en-US" sz="2400" dirty="0" smtClean="0"/>
              <a:t>: Digits;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altLang="en-US" sz="2400" dirty="0" smtClean="0"/>
              <a:t>Vowels: </a:t>
            </a:r>
            <a:r>
              <a:rPr lang="en-US" altLang="en-US" sz="2400" dirty="0" err="1" smtClean="0"/>
              <a:t>CharSet</a:t>
            </a:r>
            <a:r>
              <a:rPr lang="en-US" altLang="en-US" sz="2400" dirty="0" smtClean="0"/>
              <a:t>;</a:t>
            </a:r>
            <a:r>
              <a:rPr lang="bg-BG" altLang="en-US" sz="2400" dirty="0" smtClean="0"/>
              <a:t> </a:t>
            </a:r>
            <a:endParaRPr lang="en-US" altLang="en-US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bg-BG" altLang="en-US" sz="2800" dirty="0" smtClean="0"/>
              <a:t>Присвояване</a:t>
            </a:r>
            <a:r>
              <a:rPr lang="en-US" altLang="en-US" sz="2800" dirty="0" smtClean="0"/>
              <a:t>:  </a:t>
            </a:r>
            <a:r>
              <a:rPr lang="en-US" altLang="en-US" sz="2800" dirty="0" err="1" smtClean="0"/>
              <a:t>EvenDigits</a:t>
            </a:r>
            <a:r>
              <a:rPr lang="en-US" altLang="en-US" sz="2800" dirty="0" smtClean="0"/>
              <a:t>:= [0, 2, 4, 6, 8];</a:t>
            </a:r>
            <a:r>
              <a:rPr lang="bg-BG" altLang="en-US" sz="28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Конструиране на множества</a:t>
            </a:r>
          </a:p>
        </p:txBody>
      </p:sp>
      <p:graphicFrame>
        <p:nvGraphicFramePr>
          <p:cNvPr id="207962" name="Group 90"/>
          <p:cNvGraphicFramePr>
            <a:graphicFrameLocks noGrp="1"/>
          </p:cNvGraphicFramePr>
          <p:nvPr/>
        </p:nvGraphicFramePr>
        <p:xfrm>
          <a:off x="179388" y="1989138"/>
          <a:ext cx="8964612" cy="3898900"/>
        </p:xfrm>
        <a:graphic>
          <a:graphicData uri="http://schemas.openxmlformats.org/drawingml/2006/table">
            <a:tbl>
              <a:tblPr/>
              <a:tblGrid>
                <a:gridCol w="2009775"/>
                <a:gridCol w="6954837"/>
              </a:tblGrid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Type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Constructor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CharSet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['0'..'9', 'A'..'Z', 'a'..'z', '_</a:t>
                      </a: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'</a:t>
                      </a: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Chr(Digit + 48)]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2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CyrLet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['а', 'е', 'и', 'о', 'у', 'ъ', 'ю', 'я']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Days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[Mon..Fri]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Chess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[Bishop, Pawn, Knight]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Digits</a:t>
                      </a:r>
                      <a:endParaRPr kumimoji="0" lang="en-US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[1, 1+2, 5, 7, 9]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Empty set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[ 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bg-BG" altLang="en-US" sz="4000" dirty="0" smtClean="0"/>
              <a:t>Операции над множества</a:t>
            </a:r>
            <a:r>
              <a:rPr lang="en-US" altLang="en-US" sz="4000" dirty="0" smtClean="0"/>
              <a:t> </a:t>
            </a:r>
            <a:br>
              <a:rPr lang="en-US" altLang="en-US" sz="4000" dirty="0" smtClean="0"/>
            </a:br>
            <a:r>
              <a:rPr lang="bg-BG" altLang="en-US" sz="4000" dirty="0" smtClean="0"/>
              <a:t>m=[3,5,7,9]</a:t>
            </a:r>
            <a:r>
              <a:rPr lang="en-US" altLang="en-US" sz="4000" dirty="0" smtClean="0"/>
              <a:t> </a:t>
            </a:r>
            <a:r>
              <a:rPr lang="bg-BG" altLang="en-US" sz="4000" dirty="0" smtClean="0"/>
              <a:t> n=[4..8,15]</a:t>
            </a:r>
          </a:p>
        </p:txBody>
      </p:sp>
      <p:graphicFrame>
        <p:nvGraphicFramePr>
          <p:cNvPr id="209194" name="Group 298"/>
          <p:cNvGraphicFramePr>
            <a:graphicFrameLocks noGrp="1"/>
          </p:cNvGraphicFramePr>
          <p:nvPr/>
        </p:nvGraphicFramePr>
        <p:xfrm>
          <a:off x="250825" y="1412875"/>
          <a:ext cx="8713788" cy="4970465"/>
        </p:xfrm>
        <a:graphic>
          <a:graphicData uri="http://schemas.openxmlformats.org/drawingml/2006/table">
            <a:tbl>
              <a:tblPr/>
              <a:tblGrid>
                <a:gridCol w="2317750"/>
                <a:gridCol w="546100"/>
                <a:gridCol w="1457325"/>
                <a:gridCol w="2601913"/>
                <a:gridCol w="1790700"/>
              </a:tblGrid>
              <a:tr h="576263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Pascal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Expression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Result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union	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m+n+[1]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[1,3..9,15]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intersection	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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m*n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[5, 7]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difference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m–n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[3, 9]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51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subset	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superset	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&lt;=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m&lt;=n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51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&gt;=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m&gt;=[ ]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equality	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m=n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FALSE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nequality	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&lt;&gt;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m&lt;&gt;n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membership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є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in [0 .. 9] </a:t>
                      </a:r>
                      <a:endParaRPr kumimoji="0" lang="en-US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Записи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86041"/>
            <a:ext cx="8229600" cy="44591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en-US" dirty="0" smtClean="0"/>
              <a:t>Набор от разнотипни елементи (структура)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en-US" dirty="0" smtClean="0"/>
              <a:t>Всеки елемент се нарича поле</a:t>
            </a:r>
            <a:endParaRPr lang="en-US" altLang="en-US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bg-BG" altLang="en-US" dirty="0" smtClean="0"/>
              <a:t>TYPE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&lt;</a:t>
            </a:r>
            <a:r>
              <a:rPr lang="en-US" altLang="en-US" dirty="0" smtClean="0"/>
              <a:t>name</a:t>
            </a:r>
            <a:r>
              <a:rPr lang="bg-BG" altLang="en-US" dirty="0" smtClean="0"/>
              <a:t>&gt; = </a:t>
            </a:r>
            <a:r>
              <a:rPr lang="bg-BG" altLang="en-US" b="1" dirty="0" smtClean="0"/>
              <a:t>RECORD</a:t>
            </a:r>
            <a:endParaRPr lang="bg-BG" altLang="en-US" dirty="0" smtClean="0"/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altLang="en-US" dirty="0" smtClean="0"/>
              <a:t> </a:t>
            </a:r>
            <a:r>
              <a:rPr lang="bg-BG" altLang="en-US" dirty="0" smtClean="0"/>
              <a:t>fieldList</a:t>
            </a:r>
            <a:r>
              <a:rPr lang="bg-BG" altLang="en-US" baseline="-25000" dirty="0" smtClean="0"/>
              <a:t>1</a:t>
            </a:r>
            <a:r>
              <a:rPr lang="bg-BG" altLang="en-US" dirty="0" smtClean="0"/>
              <a:t>: type</a:t>
            </a:r>
            <a:r>
              <a:rPr lang="bg-BG" altLang="en-US" baseline="-25000" dirty="0" smtClean="0"/>
              <a:t>1</a:t>
            </a:r>
            <a:r>
              <a:rPr lang="bg-BG" altLang="en-US" dirty="0" smtClean="0"/>
              <a:t>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	  ...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dirty="0" smtClean="0"/>
              <a:t>	fieldList</a:t>
            </a:r>
            <a:r>
              <a:rPr lang="bg-BG" altLang="en-US" baseline="-25000" dirty="0" smtClean="0"/>
              <a:t>n</a:t>
            </a:r>
            <a:r>
              <a:rPr lang="bg-BG" altLang="en-US" dirty="0" smtClean="0"/>
              <a:t>: type</a:t>
            </a:r>
            <a:r>
              <a:rPr lang="bg-BG" altLang="en-US" baseline="-25000" dirty="0" smtClean="0"/>
              <a:t>n</a:t>
            </a:r>
            <a:r>
              <a:rPr lang="bg-BG" altLang="en-US" dirty="0" smtClean="0"/>
              <a:t>;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bg-BG" altLang="en-US" b="1" dirty="0" smtClean="0"/>
              <a:t>END</a:t>
            </a:r>
            <a:endParaRPr lang="bg-BG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1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Пример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752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type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str10=string[10];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student=record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  fn : str10;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  ime : string [30];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  pol : (male, female);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  uspeh : real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   end;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var st, tr : student;</a:t>
            </a:r>
            <a:r>
              <a:rPr lang="bg-BG" altLang="en-US" sz="2800" smtClean="0"/>
              <a:t> </a:t>
            </a:r>
            <a:endParaRPr lang="en-US" altLang="en-US" sz="2800" smtClean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2800" smtClean="0"/>
              <a:t>Assignment: </a:t>
            </a:r>
            <a:r>
              <a:rPr lang="bg-BG" altLang="en-US" sz="2800" b="1" smtClean="0"/>
              <a:t>st := tr </a:t>
            </a:r>
            <a:r>
              <a:rPr lang="bg-BG" altLang="en-US" sz="2800" smtClean="0"/>
              <a:t>  </a:t>
            </a:r>
            <a:r>
              <a:rPr lang="en-US" altLang="en-US" sz="2800" smtClean="0"/>
              <a:t>or</a:t>
            </a:r>
            <a:r>
              <a:rPr lang="bg-BG" altLang="en-US" sz="2800" smtClean="0"/>
              <a:t>   </a:t>
            </a:r>
            <a:r>
              <a:rPr lang="bg-BG" altLang="en-US" sz="2800" b="1" smtClean="0"/>
              <a:t>tr :=  st</a:t>
            </a:r>
            <a:r>
              <a:rPr lang="bg-BG" altLang="en-US" sz="280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Достъп до полета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687888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dirty="0" smtClean="0"/>
              <a:t>Field designator (point)</a:t>
            </a:r>
          </a:p>
          <a:p>
            <a:pPr lvl="1"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2000" dirty="0" smtClean="0"/>
              <a:t>st.fn:= '1024008';</a:t>
            </a:r>
          </a:p>
          <a:p>
            <a:pPr lvl="1"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2000" dirty="0" smtClean="0"/>
              <a:t>st.ime:= 'Иван Георгиев Димитров';</a:t>
            </a:r>
          </a:p>
          <a:p>
            <a:pPr lvl="1" eaLnBrk="1" hangingPunct="1">
              <a:buFont typeface="Wingdings" panose="05000000000000000000" pitchFamily="2" charset="2"/>
              <a:buNone/>
              <a:defRPr/>
            </a:pPr>
            <a:r>
              <a:rPr lang="bg-BG" altLang="en-US" sz="2000" dirty="0" smtClean="0"/>
              <a:t>st.uspeh:= 3.87; </a:t>
            </a:r>
            <a:endParaRPr lang="en-US" altLang="en-US" sz="2000" dirty="0" smtClean="0"/>
          </a:p>
          <a:p>
            <a:pPr eaLnBrk="1" hangingPunct="1">
              <a:defRPr/>
            </a:pPr>
            <a:r>
              <a:rPr lang="en-US" altLang="en-US" sz="2800" dirty="0" smtClean="0"/>
              <a:t>With </a:t>
            </a:r>
            <a:r>
              <a:rPr lang="bg-BG" altLang="en-US" sz="2800" dirty="0" smtClean="0"/>
              <a:t>оператор</a:t>
            </a:r>
            <a:r>
              <a:rPr lang="en-US" altLang="en-US" dirty="0" smtClean="0"/>
              <a:t> </a:t>
            </a:r>
            <a:endParaRPr lang="en-US" altLang="en-US" sz="2800" dirty="0" smtClean="0"/>
          </a:p>
          <a:p>
            <a:pPr lvl="1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000" dirty="0" smtClean="0"/>
              <a:t>with </a:t>
            </a:r>
            <a:r>
              <a:rPr lang="en-US" altLang="en-US" sz="2000" dirty="0" err="1" smtClean="0"/>
              <a:t>st</a:t>
            </a:r>
            <a:r>
              <a:rPr lang="en-US" altLang="en-US" sz="2000" dirty="0" smtClean="0"/>
              <a:t> do</a:t>
            </a:r>
          </a:p>
          <a:p>
            <a:pPr lvl="2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000" dirty="0" smtClean="0"/>
              <a:t>begin</a:t>
            </a:r>
          </a:p>
          <a:p>
            <a:pPr lvl="2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000" dirty="0" err="1" smtClean="0"/>
              <a:t>fn</a:t>
            </a:r>
            <a:r>
              <a:rPr lang="en-US" altLang="en-US" sz="2000" dirty="0" smtClean="0"/>
              <a:t>:='1024008';</a:t>
            </a:r>
          </a:p>
          <a:p>
            <a:pPr lvl="2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000" dirty="0" err="1" smtClean="0"/>
              <a:t>ime</a:t>
            </a:r>
            <a:r>
              <a:rPr lang="en-US" altLang="en-US" sz="2000" dirty="0" smtClean="0"/>
              <a:t>:='</a:t>
            </a:r>
            <a:r>
              <a:rPr lang="en-US" altLang="en-US" sz="2000" dirty="0" err="1" smtClean="0"/>
              <a:t>Иван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Георгиев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Димитров</a:t>
            </a:r>
            <a:r>
              <a:rPr lang="en-US" altLang="en-US" sz="2000" dirty="0" smtClean="0"/>
              <a:t>';</a:t>
            </a:r>
          </a:p>
          <a:p>
            <a:pPr lvl="2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000" dirty="0" smtClean="0"/>
              <a:t>pol:=male; </a:t>
            </a:r>
            <a:r>
              <a:rPr lang="en-US" altLang="en-US" sz="2000" dirty="0" err="1" smtClean="0"/>
              <a:t>uspeh</a:t>
            </a:r>
            <a:r>
              <a:rPr lang="en-US" altLang="en-US" sz="2000" dirty="0" smtClean="0"/>
              <a:t>:= 3.87;</a:t>
            </a:r>
          </a:p>
          <a:p>
            <a:pPr lvl="1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2000" dirty="0" smtClean="0"/>
              <a:t>end;</a:t>
            </a:r>
            <a:r>
              <a:rPr lang="bg-BG" altLang="en-US" sz="2000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Файлове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Типизиран файл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Type &lt;</a:t>
            </a:r>
            <a:r>
              <a:rPr lang="en-US" altLang="en-US" dirty="0" smtClean="0"/>
              <a:t>name</a:t>
            </a:r>
            <a:r>
              <a:rPr lang="bg-BG" altLang="en-US" dirty="0" smtClean="0"/>
              <a:t>&gt;=FILE OF &lt;</a:t>
            </a:r>
            <a:r>
              <a:rPr lang="en-US" altLang="en-US" dirty="0" smtClean="0"/>
              <a:t>base type</a:t>
            </a:r>
            <a:r>
              <a:rPr lang="bg-BG" altLang="en-US" dirty="0" smtClean="0"/>
              <a:t>&gt; 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Безтипов файл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Type &lt;</a:t>
            </a:r>
            <a:r>
              <a:rPr lang="en-US" altLang="en-US" dirty="0" smtClean="0"/>
              <a:t>name</a:t>
            </a:r>
            <a:r>
              <a:rPr lang="bg-BG" altLang="en-US" dirty="0" smtClean="0"/>
              <a:t>&gt;=FILE</a:t>
            </a:r>
            <a:endParaRPr lang="en-US" altLang="en-US" dirty="0" smtClean="0"/>
          </a:p>
          <a:p>
            <a:pPr eaLnBrk="1" hangingPunct="1">
              <a:defRPr/>
            </a:pPr>
            <a:r>
              <a:rPr lang="bg-BG" altLang="en-US" dirty="0" smtClean="0"/>
              <a:t>Текстов файл</a:t>
            </a:r>
            <a:endParaRPr lang="en-US" altLang="en-US" dirty="0" smtClean="0"/>
          </a:p>
          <a:p>
            <a:pPr lvl="1" eaLnBrk="1" hangingPunct="1">
              <a:defRPr/>
            </a:pPr>
            <a:r>
              <a:rPr lang="bg-BG" altLang="en-US" dirty="0" smtClean="0"/>
              <a:t>Type &lt;</a:t>
            </a:r>
            <a:r>
              <a:rPr lang="en-US" altLang="en-US" dirty="0" smtClean="0"/>
              <a:t>name</a:t>
            </a:r>
            <a:r>
              <a:rPr lang="bg-BG" altLang="en-US" dirty="0" smtClean="0"/>
              <a:t>&gt;=</a:t>
            </a:r>
            <a:r>
              <a:rPr lang="en-US" altLang="en-US" dirty="0" smtClean="0"/>
              <a:t>TEXT</a:t>
            </a:r>
            <a:r>
              <a:rPr lang="bg-BG" altLang="en-US" dirty="0" smtClean="0"/>
              <a:t>FILE</a:t>
            </a:r>
            <a:endParaRPr lang="en-US" altLang="en-US" dirty="0" smtClean="0"/>
          </a:p>
          <a:p>
            <a:pPr eaLnBrk="1" hangingPunct="1">
              <a:defRPr/>
            </a:pPr>
            <a:endParaRPr lang="en-US" alt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Процедури за вход/изход</a:t>
            </a:r>
            <a:endParaRPr lang="en-US" altLang="en-US" dirty="0" smtClean="0"/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557338"/>
            <a:ext cx="8686800" cy="51133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err="1" smtClean="0"/>
              <a:t>AssignFile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FileVar,St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Задава име на външен файл (St) на файлова променлива (FileVar</a:t>
            </a:r>
            <a:r>
              <a:rPr lang="en-US" altLang="en-US" sz="2800" dirty="0" smtClean="0"/>
              <a:t>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smtClean="0"/>
              <a:t>Reset(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bg-BG" altLang="en-US" sz="2800" dirty="0" smtClean="0"/>
              <a:t>Отваря съществуващ файл</a:t>
            </a: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smtClean="0"/>
              <a:t>Read(</a:t>
            </a:r>
            <a:r>
              <a:rPr lang="en-US" altLang="en-US" sz="2800" b="1" dirty="0" err="1" smtClean="0"/>
              <a:t>FileVar,Var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Чете </a:t>
            </a:r>
            <a:r>
              <a:rPr lang="ru-RU" altLang="en-US" sz="2800" dirty="0"/>
              <a:t>от файл </a:t>
            </a:r>
            <a:r>
              <a:rPr lang="ru-RU" altLang="en-US" sz="2800" dirty="0" smtClean="0"/>
              <a:t>една или повече стойности в една или повече променливи</a:t>
            </a: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smtClean="0"/>
              <a:t>Rewrite(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Създава и отваря нов файл</a:t>
            </a: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smtClean="0"/>
              <a:t>Write(</a:t>
            </a:r>
            <a:r>
              <a:rPr lang="en-US" altLang="en-US" sz="2800" b="1" dirty="0" err="1" smtClean="0"/>
              <a:t>FileVar,Var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Записва една или повече стойности във файл</a:t>
            </a: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err="1" smtClean="0"/>
              <a:t>CloseFile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bg-BG" altLang="en-US" sz="2800" dirty="0" smtClean="0"/>
              <a:t>Затваря отворен файл</a:t>
            </a:r>
            <a:endParaRPr lang="en-US" altLang="en-US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800" b="1" dirty="0" err="1" smtClean="0"/>
              <a:t>Eof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</a:t>
            </a:r>
            <a:r>
              <a:rPr lang="ru-RU" altLang="en-US" sz="2800" dirty="0" smtClean="0"/>
              <a:t> Връща true, ако файловия аркер е в края на файлаа, иначе – </a:t>
            </a:r>
            <a:r>
              <a:rPr lang="en-US" altLang="en-US" sz="2800" dirty="0" smtClean="0"/>
              <a:t>f</a:t>
            </a:r>
            <a:r>
              <a:rPr lang="ru-RU" altLang="en-US" sz="2800" dirty="0" smtClean="0"/>
              <a:t>alse </a:t>
            </a:r>
            <a:endParaRPr lang="bg-BG" altLang="en-US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Други ПП </a:t>
            </a:r>
            <a:br>
              <a:rPr lang="bg-BG" altLang="en-US" dirty="0" smtClean="0"/>
            </a:br>
            <a:r>
              <a:rPr lang="bg-BG" altLang="en-US" dirty="0" smtClean="0"/>
              <a:t>за обработка на файл</a:t>
            </a:r>
            <a:endParaRPr lang="en-US" altLang="en-US" dirty="0" smtClean="0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89125"/>
            <a:ext cx="8686800" cy="496887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800" b="1" dirty="0" err="1" smtClean="0"/>
              <a:t>FilePos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Връща текущата позиция на типизиран или безтипов файл</a:t>
            </a:r>
            <a:endParaRPr lang="en-US" altLang="en-US" sz="2800" dirty="0" smtClean="0"/>
          </a:p>
          <a:p>
            <a:pPr eaLnBrk="1" hangingPunct="1">
              <a:defRPr/>
            </a:pPr>
            <a:r>
              <a:rPr lang="en-US" altLang="en-US" sz="2800" b="1" dirty="0" smtClean="0"/>
              <a:t>Seek(</a:t>
            </a:r>
            <a:r>
              <a:rPr lang="en-US" altLang="en-US" sz="2800" b="1" dirty="0" err="1" smtClean="0"/>
              <a:t>FileVar,n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Премества текущия файлов маркер на определен компонент (индекс n</a:t>
            </a:r>
            <a:r>
              <a:rPr lang="en-US" altLang="en-US" sz="2800" b="1" dirty="0" smtClean="0"/>
              <a:t>)</a:t>
            </a:r>
          </a:p>
          <a:p>
            <a:pPr eaLnBrk="1" hangingPunct="1">
              <a:defRPr/>
            </a:pPr>
            <a:r>
              <a:rPr lang="en-US" altLang="en-US" sz="2800" b="1" dirty="0" err="1" smtClean="0"/>
              <a:t>FileSize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Връща размер на файла</a:t>
            </a:r>
            <a:r>
              <a:rPr lang="en-US" altLang="en-US" sz="2800" dirty="0" smtClean="0"/>
              <a:t> </a:t>
            </a:r>
          </a:p>
          <a:p>
            <a:pPr eaLnBrk="1" hangingPunct="1">
              <a:defRPr/>
            </a:pPr>
            <a:r>
              <a:rPr lang="en-US" altLang="en-US" sz="2800" b="1" dirty="0" smtClean="0"/>
              <a:t>Rename(</a:t>
            </a:r>
            <a:r>
              <a:rPr lang="en-US" altLang="en-US" sz="2800" b="1" dirty="0" err="1" smtClean="0"/>
              <a:t>FileVar,St</a:t>
            </a:r>
            <a:r>
              <a:rPr lang="en-US" altLang="en-US" sz="2800" b="1" dirty="0" smtClean="0"/>
              <a:t>) – </a:t>
            </a:r>
            <a:r>
              <a:rPr lang="bg-BG" altLang="en-US" sz="2800" dirty="0" smtClean="0"/>
              <a:t>Преименува файл</a:t>
            </a:r>
            <a:endParaRPr lang="en-US" altLang="en-US" sz="2800" dirty="0" smtClean="0"/>
          </a:p>
          <a:p>
            <a:pPr eaLnBrk="1" hangingPunct="1">
              <a:defRPr/>
            </a:pPr>
            <a:r>
              <a:rPr lang="en-US" altLang="en-US" sz="2800" b="1" dirty="0" smtClean="0"/>
              <a:t>Truncate(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Отрязва файл в текущата позиция на файл</a:t>
            </a:r>
            <a:endParaRPr lang="en-US" altLang="en-US" sz="2800" dirty="0" smtClean="0"/>
          </a:p>
          <a:p>
            <a:pPr eaLnBrk="1" hangingPunct="1">
              <a:defRPr/>
            </a:pPr>
            <a:r>
              <a:rPr lang="en-US" altLang="en-US" sz="2800" b="1" dirty="0" smtClean="0"/>
              <a:t>Erase(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bg-BG" altLang="en-US" sz="2800" dirty="0" smtClean="0"/>
              <a:t>Изтрива файл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bg-BG" altLang="en-US"/>
              <a:t>Програмиране с </a:t>
            </a:r>
            <a:r>
              <a:rPr lang="en-US" altLang="en-US"/>
              <a:t>Dephi</a:t>
            </a:r>
            <a:endParaRPr lang="bg-BG" altLang="en-US"/>
          </a:p>
        </p:txBody>
      </p:sp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bg-BG" altLang="en-US" dirty="0" smtClean="0"/>
              <a:t>ПП за обработка </a:t>
            </a:r>
            <a:br>
              <a:rPr lang="bg-BG" altLang="en-US" dirty="0" smtClean="0"/>
            </a:br>
            <a:r>
              <a:rPr lang="bg-BG" altLang="en-US" dirty="0" smtClean="0"/>
              <a:t>на текстов файл</a:t>
            </a:r>
          </a:p>
        </p:txBody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5412" y="1795499"/>
            <a:ext cx="8893175" cy="46878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b="1" dirty="0" smtClean="0"/>
              <a:t>Append(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Отваря съществуващ текстов файл за добавяне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b="1" dirty="0" err="1" smtClean="0"/>
              <a:t>Eoln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Връща статуса на край на ред на текстов файл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b="1" dirty="0" smtClean="0"/>
              <a:t>Flush(</a:t>
            </a:r>
            <a:r>
              <a:rPr lang="en-US" altLang="en-US" sz="2800" b="1" dirty="0" err="1" smtClean="0"/>
              <a:t>FileVar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Изпразва буфера на файл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b="1" dirty="0" smtClean="0"/>
              <a:t>Read/</a:t>
            </a:r>
            <a:r>
              <a:rPr lang="en-US" altLang="en-US" sz="2800" b="1" dirty="0" err="1" smtClean="0"/>
              <a:t>Readln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FileVar,Var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Една или повече стойности се четат от текстов файл в една или повече променливи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b="1" dirty="0" err="1" smtClean="0"/>
              <a:t>SetTextBuf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FileVar,Buf</a:t>
            </a:r>
            <a:r>
              <a:rPr lang="en-US" altLang="en-US" sz="2800" b="1" dirty="0" smtClean="0"/>
              <a:t>) – </a:t>
            </a:r>
            <a:r>
              <a:rPr lang="ru-RU" altLang="en-US" sz="2800" dirty="0" smtClean="0"/>
              <a:t>Присвоява буфер за вход/изход на текстов файл</a:t>
            </a:r>
            <a:endParaRPr lang="en-US" altLang="en-US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en-US" sz="2800" b="1" dirty="0" smtClean="0"/>
              <a:t>Write/</a:t>
            </a:r>
            <a:r>
              <a:rPr lang="en-US" altLang="en-US" sz="2800" b="1" dirty="0" err="1" smtClean="0"/>
              <a:t>Writeln</a:t>
            </a:r>
            <a:r>
              <a:rPr lang="en-US" altLang="en-US" sz="2800" b="1" dirty="0" smtClean="0"/>
              <a:t>(</a:t>
            </a:r>
            <a:r>
              <a:rPr lang="en-US" altLang="en-US" sz="2800" b="1" dirty="0" err="1" smtClean="0"/>
              <a:t>FileVar,Var</a:t>
            </a:r>
            <a:r>
              <a:rPr lang="en-US" altLang="en-US" sz="2800" b="1" dirty="0" smtClean="0"/>
              <a:t>) – </a:t>
            </a:r>
            <a:r>
              <a:rPr lang="ru-RU" altLang="en-US" sz="2800" smtClean="0"/>
              <a:t>Записва една </a:t>
            </a:r>
            <a:r>
              <a:rPr lang="ru-RU" altLang="en-US" sz="2800" dirty="0" smtClean="0"/>
              <a:t>или повече стойности в текстов файл</a:t>
            </a:r>
            <a:r>
              <a:rPr lang="en-US" altLang="en-US" sz="2800" dirty="0" smtClean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1902</TotalTime>
  <Words>4459</Words>
  <Application>Microsoft Office PowerPoint</Application>
  <PresentationFormat>On-screen Show (4:3)</PresentationFormat>
  <Paragraphs>1069</Paragraphs>
  <Slides>89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89</vt:i4>
      </vt:variant>
    </vt:vector>
  </HeadingPairs>
  <TitlesOfParts>
    <vt:vector size="96" baseType="lpstr">
      <vt:lpstr>Arial</vt:lpstr>
      <vt:lpstr>Courier New</vt:lpstr>
      <vt:lpstr>Symbol</vt:lpstr>
      <vt:lpstr>Tahoma</vt:lpstr>
      <vt:lpstr>Times New Roman</vt:lpstr>
      <vt:lpstr>Wingdings</vt:lpstr>
      <vt:lpstr>Textured</vt:lpstr>
      <vt:lpstr>Програмиране с Dephi</vt:lpstr>
      <vt:lpstr>Парадигми в програмирането </vt:lpstr>
      <vt:lpstr>Процедурна парадигма, </vt:lpstr>
      <vt:lpstr>Функционална парадигма </vt:lpstr>
      <vt:lpstr>Функционална парадигма </vt:lpstr>
      <vt:lpstr>Логическа парадигма </vt:lpstr>
      <vt:lpstr>Логическа парадигма </vt:lpstr>
      <vt:lpstr>Обектноориентирано програмиране</vt:lpstr>
      <vt:lpstr>Обектноориентирано програмиране</vt:lpstr>
      <vt:lpstr>Стил на програмиране </vt:lpstr>
      <vt:lpstr>PowerPoint Presentation</vt:lpstr>
      <vt:lpstr>PowerPoint Presentation</vt:lpstr>
      <vt:lpstr>PowerPoint Presentation</vt:lpstr>
      <vt:lpstr>ПАСКАЛ – началото</vt:lpstr>
      <vt:lpstr>ПАСКАЛ наследници</vt:lpstr>
      <vt:lpstr>BORLAND продукти</vt:lpstr>
      <vt:lpstr>Borland Delphi 7</vt:lpstr>
      <vt:lpstr>Embarcadero реализации (2008-)</vt:lpstr>
      <vt:lpstr>Основи на езика</vt:lpstr>
      <vt:lpstr>PowerPoint Presentation</vt:lpstr>
      <vt:lpstr>Булеви типове</vt:lpstr>
      <vt:lpstr>Булеви операции</vt:lpstr>
      <vt:lpstr>Знакови типове</vt:lpstr>
      <vt:lpstr>Целочислени типове</vt:lpstr>
      <vt:lpstr>Аритметични операции</vt:lpstr>
      <vt:lpstr>Логически оператори (побитови)</vt:lpstr>
      <vt:lpstr>Логически оператори (побитови)</vt:lpstr>
      <vt:lpstr>Реални типове</vt:lpstr>
      <vt:lpstr>Подпрограми с дискретни аргументи</vt:lpstr>
      <vt:lpstr>Други подпрограми</vt:lpstr>
      <vt:lpstr>Други подпрограми</vt:lpstr>
      <vt:lpstr>Приоритетът на операциите</vt:lpstr>
      <vt:lpstr>Изброими (дискретни) типове</vt:lpstr>
      <vt:lpstr>Тип подобласт</vt:lpstr>
      <vt:lpstr>Програми и програмни единици (units)</vt:lpstr>
      <vt:lpstr>Файлове с програми и модули</vt:lpstr>
      <vt:lpstr>Console Application</vt:lpstr>
      <vt:lpstr>Структура на модул</vt:lpstr>
      <vt:lpstr>Константи</vt:lpstr>
      <vt:lpstr>Променливи</vt:lpstr>
      <vt:lpstr>Примери</vt:lpstr>
      <vt:lpstr>Оператори</vt:lpstr>
      <vt:lpstr>Оператор If</vt:lpstr>
      <vt:lpstr>Оператор Case</vt:lpstr>
      <vt:lpstr>Case оператор - пример</vt:lpstr>
      <vt:lpstr>Цикъл For (с нарастване)</vt:lpstr>
      <vt:lpstr>Цикъл For (с намаляване)</vt:lpstr>
      <vt:lpstr>Цикли с условия</vt:lpstr>
      <vt:lpstr>Процедури за управление на потока</vt:lpstr>
      <vt:lpstr>Входно/изходни оператори</vt:lpstr>
      <vt:lpstr>Процедури</vt:lpstr>
      <vt:lpstr>Процедура – пример</vt:lpstr>
      <vt:lpstr>Функции</vt:lpstr>
      <vt:lpstr>Функции – пример</vt:lpstr>
      <vt:lpstr>Типове параметри</vt:lpstr>
      <vt:lpstr>Типове параметри</vt:lpstr>
      <vt:lpstr>Процедурни типове</vt:lpstr>
      <vt:lpstr>Процедурни типове – примери</vt:lpstr>
      <vt:lpstr>Процедури - параметри</vt:lpstr>
      <vt:lpstr>Полиморфни ПП</vt:lpstr>
      <vt:lpstr>Структури от данни</vt:lpstr>
      <vt:lpstr>Статични масиви</vt:lpstr>
      <vt:lpstr>Статични масиви - примери</vt:lpstr>
      <vt:lpstr>Многомерни масиви</vt:lpstr>
      <vt:lpstr>Оператор за присвояване (Копира данните)</vt:lpstr>
      <vt:lpstr>Динамични масиви</vt:lpstr>
      <vt:lpstr>Други функции</vt:lpstr>
      <vt:lpstr>Оператор за присвояване (Копиране на адрес)</vt:lpstr>
      <vt:lpstr>Резултатът</vt:lpstr>
      <vt:lpstr>Многомерни динамични масиви</vt:lpstr>
      <vt:lpstr>Пример – триъгълна матрица</vt:lpstr>
      <vt:lpstr>String</vt:lpstr>
      <vt:lpstr>String - примери</vt:lpstr>
      <vt:lpstr>String – оператори и операции</vt:lpstr>
      <vt:lpstr>String – ПП за обработка</vt:lpstr>
      <vt:lpstr>Преобразуване на число в низ STR(&lt;число&gt;[:&lt;формат&gt;],&lt;низ&gt;)</vt:lpstr>
      <vt:lpstr>Преобразуване на низ в число VAL(&lt;низ&gt;,&lt;число&gt;,&lt;код&gt;)</vt:lpstr>
      <vt:lpstr>Други ПП за преобразуване SysUtils unit</vt:lpstr>
      <vt:lpstr>Множество</vt:lpstr>
      <vt:lpstr>Sets definition</vt:lpstr>
      <vt:lpstr>Конструиране на множества</vt:lpstr>
      <vt:lpstr>Операции над множества  m=[3,5,7,9]  n=[4..8,15]</vt:lpstr>
      <vt:lpstr>Записи</vt:lpstr>
      <vt:lpstr>Пример</vt:lpstr>
      <vt:lpstr>Достъп до полета</vt:lpstr>
      <vt:lpstr>Файлове</vt:lpstr>
      <vt:lpstr>Процедури за вход/изход</vt:lpstr>
      <vt:lpstr>Други ПП  за обработка на файл</vt:lpstr>
      <vt:lpstr>ПП за обработка  на текстов файл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336</cp:revision>
  <dcterms:created xsi:type="dcterms:W3CDTF">1601-01-01T00:00:00Z</dcterms:created>
  <dcterms:modified xsi:type="dcterms:W3CDTF">2016-09-24T14:24:28Z</dcterms:modified>
</cp:coreProperties>
</file>